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7.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94" r:id="rId4"/>
    <p:sldMasterId id="2147483711" r:id="rId5"/>
    <p:sldMasterId id="2147483728" r:id="rId6"/>
    <p:sldMasterId id="2147483745" r:id="rId7"/>
    <p:sldMasterId id="2147483762" r:id="rId8"/>
    <p:sldMasterId id="2147483779" r:id="rId9"/>
  </p:sldMasterIdLst>
  <p:sldIdLst>
    <p:sldId id="258" r:id="rId10"/>
    <p:sldId id="267" r:id="rId11"/>
    <p:sldId id="274" r:id="rId12"/>
    <p:sldId id="261" r:id="rId13"/>
    <p:sldId id="262" r:id="rId14"/>
    <p:sldId id="263" r:id="rId15"/>
    <p:sldId id="259" r:id="rId16"/>
    <p:sldId id="260" r:id="rId17"/>
    <p:sldId id="268" r:id="rId18"/>
    <p:sldId id="271" r:id="rId19"/>
    <p:sldId id="270" r:id="rId20"/>
    <p:sldId id="269" r:id="rId21"/>
    <p:sldId id="272" r:id="rId22"/>
    <p:sldId id="273" r:id="rId23"/>
    <p:sldId id="265" r:id="rId24"/>
    <p:sldId id="264" r:id="rId25"/>
    <p:sldId id="266" r:id="rId26"/>
  </p:sldIdLst>
  <p:sldSz cx="6858000" cy="9144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200" d="100"/>
          <a:sy n="200" d="100"/>
        </p:scale>
        <p:origin x="-72" y="48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7.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8.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9.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3.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4.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5.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6.xml"/><Relationship Id="rId5" Type="http://schemas.openxmlformats.org/officeDocument/2006/relationships/image" Target="../media/image5.gif"/><Relationship Id="rId4" Type="http://schemas.openxmlformats.org/officeDocument/2006/relationships/image" Target="../media/image4.gi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D75796C-D106-4047-BE4E-33C89DEE0FC9}"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66578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75796C-D106-4047-BE4E-33C89DEE0FC9}"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257336635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69902394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097839100"/>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66617566"/>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02764689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517284929"/>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423911407"/>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409957333"/>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489086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677667493"/>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39454422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5" y="488951"/>
            <a:ext cx="3357563" cy="104013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75796C-D106-4047-BE4E-33C89DEE0FC9}"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21550299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202052076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185147559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8500110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33137268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013618827"/>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905671376"/>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441781850"/>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014263117"/>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07296984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3982030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687750313"/>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357754241"/>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635165644"/>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61207247"/>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8652867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1458718401"/>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3608487066"/>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485311813"/>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468575974"/>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483426153"/>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5114871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396189870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302464028"/>
      </p:ext>
    </p:extLst>
  </p:cSld>
  <p:clrMapOvr>
    <a:masterClrMapping/>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411371164"/>
      </p:ext>
    </p:extLst>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250307667"/>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598596899"/>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651207338"/>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897501725"/>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542729079"/>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606358851"/>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02890883"/>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787103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339890059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90010610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12021939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9954722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97872992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1615694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75796C-D106-4047-BE4E-33C89DEE0FC9}"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2497537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6484395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63152942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14925482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1825835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35180297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79582851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02702259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2691984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23997160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42586964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D75796C-D106-4047-BE4E-33C89DEE0FC9}" type="datetimeFigureOut">
              <a:rPr lang="fr-FR" smtClean="0"/>
              <a:t>09/10/2015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3243342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312510855"/>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49244978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9536399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41482079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5799468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97073621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43158540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43960675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529044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45428859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75796C-D106-4047-BE4E-33C89DEE0FC9}" type="datetimeFigureOut">
              <a:rPr lang="fr-FR" smtClean="0"/>
              <a:t>09/10/2015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23645417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99469911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64037181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2461533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278455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85627077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279902420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136974530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110285947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07089162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6761704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75796C-D106-4047-BE4E-33C89DEE0FC9}" type="datetimeFigureOut">
              <a:rPr lang="fr-FR" smtClean="0"/>
              <a:t>09/10/2015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16506697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46093199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133883095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67412734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4116741472"/>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97580780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82595381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14864213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62775879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42925451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7623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75796C-D106-4047-BE4E-33C89DEE0FC9}" type="datetimeFigureOut">
              <a:rPr lang="fr-FR" smtClean="0"/>
              <a:t>09/10/2015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27997081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33781173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22637619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96000751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4289244230"/>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283916466"/>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03656915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29702033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9152097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57968253"/>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2534313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75796C-D106-4047-BE4E-33C89DEE0FC9}" type="datetimeFigureOut">
              <a:rPr lang="fr-FR" smtClean="0"/>
              <a:t>09/10/2015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6080655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234910728"/>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043197989"/>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401696347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82317200"/>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747217929"/>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1803856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830203370"/>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137287907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126664476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3107611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75796C-D106-4047-BE4E-33C89DEE0FC9}" type="datetimeFigureOut">
              <a:rPr lang="fr-FR" smtClean="0"/>
              <a:t>09/10/2015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2015948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9712562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88940400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76088072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53075531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ISTOGRAMME x2">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60569"/>
            <a:ext cx="2818210" cy="4739217"/>
          </a:xfrm>
        </p:spPr>
        <p:txBody>
          <a:bodyPr/>
          <a:lstStyle>
            <a:lvl1pPr>
              <a:buFontTx/>
              <a:buNone/>
              <a:defRPr/>
            </a:lvl1pPr>
          </a:lstStyle>
          <a:p>
            <a:r>
              <a:rPr lang="fr-FR" dirty="0" smtClean="0"/>
              <a:t>Cliquez sur l'icône pour ajouter un graphique</a:t>
            </a:r>
            <a:endParaRPr lang="fr-FR" dirty="0"/>
          </a:p>
        </p:txBody>
      </p:sp>
      <p:sp>
        <p:nvSpPr>
          <p:cNvPr id="12" name="Espace réservé du graphique 8"/>
          <p:cNvSpPr>
            <a:spLocks noGrp="1"/>
          </p:cNvSpPr>
          <p:nvPr>
            <p:ph type="chart" sz="quarter" idx="15"/>
          </p:nvPr>
        </p:nvSpPr>
        <p:spPr>
          <a:xfrm>
            <a:off x="3497823" y="2960569"/>
            <a:ext cx="2818210" cy="4739217"/>
          </a:xfrm>
        </p:spPr>
        <p:txBody>
          <a:bodyPr/>
          <a:lstStyle>
            <a:lvl1pPr>
              <a:buFontTx/>
              <a:buNone/>
              <a:defRPr/>
            </a:lvl1pPr>
          </a:lstStyle>
          <a:p>
            <a:r>
              <a:rPr lang="fr-FR" smtClean="0"/>
              <a:t>Cliquez sur l'icône pour ajouter un graphique</a:t>
            </a:r>
            <a:endParaRPr lang="fr-FR"/>
          </a:p>
        </p:txBody>
      </p:sp>
      <p:sp>
        <p:nvSpPr>
          <p:cNvPr id="6" name="Espace réservé du texte 5"/>
          <p:cNvSpPr>
            <a:spLocks noGrp="1"/>
          </p:cNvSpPr>
          <p:nvPr>
            <p:ph type="body" sz="quarter" idx="12"/>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p:nvPr>
        </p:nvSpPr>
        <p:spPr>
          <a:xfrm>
            <a:off x="3572442" y="2012876"/>
            <a:ext cx="2660239"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12135372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HISTOGRAMME x4">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21" name="Espace réservé du numéro de diapositive 20"/>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2" name="Espace réservé du pied de page 21"/>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graphique 8"/>
          <p:cNvSpPr>
            <a:spLocks noGrp="1"/>
          </p:cNvSpPr>
          <p:nvPr>
            <p:ph type="chart" sz="quarter" idx="14"/>
          </p:nvPr>
        </p:nvSpPr>
        <p:spPr>
          <a:xfrm>
            <a:off x="450056" y="2955048"/>
            <a:ext cx="2818210" cy="1920000"/>
          </a:xfrm>
        </p:spPr>
        <p:txBody>
          <a:bodyPr/>
          <a:lstStyle>
            <a:lvl1pPr>
              <a:buFontTx/>
              <a:buNone/>
              <a:defRPr/>
            </a:lvl1pPr>
          </a:lstStyle>
          <a:p>
            <a:r>
              <a:rPr lang="fr-FR" smtClean="0"/>
              <a:t>Cliquez sur l'icône pour ajouter un graphique</a:t>
            </a:r>
            <a:endParaRPr lang="fr-FR"/>
          </a:p>
        </p:txBody>
      </p:sp>
      <p:sp>
        <p:nvSpPr>
          <p:cNvPr id="12" name="Espace réservé du graphique 8"/>
          <p:cNvSpPr>
            <a:spLocks noGrp="1"/>
          </p:cNvSpPr>
          <p:nvPr>
            <p:ph type="chart" sz="quarter" idx="15"/>
          </p:nvPr>
        </p:nvSpPr>
        <p:spPr>
          <a:xfrm>
            <a:off x="3497823" y="2955048"/>
            <a:ext cx="2818210" cy="1920000"/>
          </a:xfrm>
        </p:spPr>
        <p:txBody>
          <a:bodyPr/>
          <a:lstStyle>
            <a:lvl1pPr>
              <a:buFontTx/>
              <a:buNone/>
              <a:defRPr/>
            </a:lvl1pPr>
          </a:lstStyle>
          <a:p>
            <a:r>
              <a:rPr lang="fr-FR" dirty="0" smtClean="0"/>
              <a:t>Cliquez sur l'icône pour ajouter un graphique</a:t>
            </a:r>
            <a:endParaRPr lang="fr-FR" dirty="0"/>
          </a:p>
        </p:txBody>
      </p:sp>
      <p:sp>
        <p:nvSpPr>
          <p:cNvPr id="6" name="Espace réservé du texte 5"/>
          <p:cNvSpPr>
            <a:spLocks noGrp="1"/>
          </p:cNvSpPr>
          <p:nvPr>
            <p:ph type="body" sz="quarter" idx="12" hasCustomPrompt="1"/>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7" name="Espace réservé du texte 5"/>
          <p:cNvSpPr>
            <a:spLocks noGrp="1"/>
          </p:cNvSpPr>
          <p:nvPr>
            <p:ph type="body" sz="quarter" idx="13" hasCustomPrompt="1"/>
          </p:nvPr>
        </p:nvSpPr>
        <p:spPr>
          <a:xfrm>
            <a:off x="3572442" y="201287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6"/>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4" name="Espace réservé du graphique 8"/>
          <p:cNvSpPr>
            <a:spLocks noGrp="1"/>
          </p:cNvSpPr>
          <p:nvPr>
            <p:ph type="chart" sz="quarter" idx="17"/>
          </p:nvPr>
        </p:nvSpPr>
        <p:spPr>
          <a:xfrm>
            <a:off x="445088" y="6118964"/>
            <a:ext cx="2818210" cy="1920000"/>
          </a:xfrm>
        </p:spPr>
        <p:txBody>
          <a:bodyPr/>
          <a:lstStyle>
            <a:lvl1pPr>
              <a:buFontTx/>
              <a:buNone/>
              <a:defRPr/>
            </a:lvl1pPr>
          </a:lstStyle>
          <a:p>
            <a:r>
              <a:rPr lang="fr-FR" smtClean="0"/>
              <a:t>Cliquez sur l'icône pour ajouter un graphique</a:t>
            </a:r>
            <a:endParaRPr lang="fr-FR"/>
          </a:p>
        </p:txBody>
      </p:sp>
      <p:sp>
        <p:nvSpPr>
          <p:cNvPr id="15" name="Espace réservé du graphique 8"/>
          <p:cNvSpPr>
            <a:spLocks noGrp="1"/>
          </p:cNvSpPr>
          <p:nvPr>
            <p:ph type="chart" sz="quarter" idx="18"/>
          </p:nvPr>
        </p:nvSpPr>
        <p:spPr>
          <a:xfrm>
            <a:off x="3492855" y="6118964"/>
            <a:ext cx="2818210" cy="1920000"/>
          </a:xfrm>
        </p:spPr>
        <p:txBody>
          <a:bodyPr/>
          <a:lstStyle>
            <a:lvl1pPr>
              <a:buFontTx/>
              <a:buNone/>
              <a:defRPr/>
            </a:lvl1pPr>
          </a:lstStyle>
          <a:p>
            <a:r>
              <a:rPr lang="fr-FR" smtClean="0"/>
              <a:t>Cliquez sur l'icône pour ajouter un graphique</a:t>
            </a:r>
            <a:endParaRPr lang="fr-FR"/>
          </a:p>
        </p:txBody>
      </p:sp>
      <p:sp>
        <p:nvSpPr>
          <p:cNvPr id="16" name="Espace réservé du texte 5"/>
          <p:cNvSpPr>
            <a:spLocks noGrp="1"/>
          </p:cNvSpPr>
          <p:nvPr>
            <p:ph type="body" sz="quarter" idx="19" hasCustomPrompt="1"/>
          </p:nvPr>
        </p:nvSpPr>
        <p:spPr>
          <a:xfrm>
            <a:off x="542203" y="520329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
        <p:nvSpPr>
          <p:cNvPr id="17" name="Espace réservé du texte 5"/>
          <p:cNvSpPr>
            <a:spLocks noGrp="1"/>
          </p:cNvSpPr>
          <p:nvPr>
            <p:ph type="body" sz="quarter" idx="20" hasCustomPrompt="1"/>
          </p:nvPr>
        </p:nvSpPr>
        <p:spPr>
          <a:xfrm>
            <a:off x="3567474" y="5203296"/>
            <a:ext cx="2660239"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Cliquez pour modifier le texte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4271895464"/>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AMEMBERT">
    <p:spTree>
      <p:nvGrpSpPr>
        <p:cNvPr id="1" name=""/>
        <p:cNvGrpSpPr/>
        <p:nvPr/>
      </p:nvGrpSpPr>
      <p:grpSpPr>
        <a:xfrm>
          <a:off x="0" y="0"/>
          <a:ext cx="0" cy="0"/>
          <a:chOff x="0" y="0"/>
          <a:chExt cx="0" cy="0"/>
        </a:xfrm>
      </p:grpSpPr>
      <p:sp>
        <p:nvSpPr>
          <p:cNvPr id="10" name="Espace réservé du texte 11"/>
          <p:cNvSpPr>
            <a:spLocks noGrp="1"/>
          </p:cNvSpPr>
          <p:nvPr>
            <p:ph type="body" sz="quarter" idx="10"/>
          </p:nvPr>
        </p:nvSpPr>
        <p:spPr>
          <a:xfrm>
            <a:off x="3613451" y="2093384"/>
            <a:ext cx="2693290" cy="5960533"/>
          </a:xfrm>
          <a:prstGeom prst="rect">
            <a:avLst/>
          </a:prstGeom>
        </p:spPr>
        <p:txBody>
          <a:bodyPr vert="horz" anchor="ctr" anchorCtr="0"/>
          <a:lstStyle>
            <a:lvl1pPr marL="285750" indent="-285750">
              <a:spcBef>
                <a:spcPts val="1500"/>
              </a:spcBef>
              <a:buSzPct val="120000"/>
              <a:buFontTx/>
              <a:buBlip>
                <a:blip r:embed="rId2"/>
              </a:buBlip>
              <a:defRPr sz="1800">
                <a:solidFill>
                  <a:srgbClr val="404040"/>
                </a:solidFill>
                <a:latin typeface="Arial"/>
                <a:cs typeface="Arial"/>
              </a:defRPr>
            </a:lvl1pPr>
            <a:lvl2pPr marL="742950" indent="-285750">
              <a:spcBef>
                <a:spcPts val="1500"/>
              </a:spcBef>
              <a:buClr>
                <a:schemeClr val="accent2"/>
              </a:buClr>
              <a:buSzPct val="100000"/>
              <a:buFont typeface="Wingdings" pitchFamily="2" charset="2"/>
              <a:buChar char="à"/>
              <a:defRPr sz="1600" baseline="0">
                <a:solidFill>
                  <a:srgbClr val="404040"/>
                </a:solidFill>
                <a:latin typeface="Arial"/>
                <a:cs typeface="Arial"/>
              </a:defRPr>
            </a:lvl2pPr>
            <a:lvl3pPr marL="1077913" indent="-163513">
              <a:spcBef>
                <a:spcPts val="1500"/>
              </a:spcBef>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2" name="Titre 11"/>
          <p:cNvSpPr>
            <a:spLocks noGrp="1"/>
          </p:cNvSpPr>
          <p:nvPr>
            <p:ph type="title"/>
          </p:nvPr>
        </p:nvSpPr>
        <p:spPr/>
        <p:txBody>
          <a:bodyPr/>
          <a:lstStyle/>
          <a:p>
            <a:r>
              <a:rPr lang="fr-FR" dirty="0" smtClean="0"/>
              <a:t>Modifiez le style du titre</a:t>
            </a:r>
            <a:endParaRPr lang="fr-FR" dirty="0"/>
          </a:p>
        </p:txBody>
      </p:sp>
      <p:sp>
        <p:nvSpPr>
          <p:cNvPr id="19" name="Espace réservé du numéro de diapositive 18"/>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0" name="Espace réservé du pied de page 19"/>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u graphique 7"/>
          <p:cNvSpPr>
            <a:spLocks noGrp="1"/>
          </p:cNvSpPr>
          <p:nvPr>
            <p:ph type="chart" sz="quarter" idx="13"/>
          </p:nvPr>
        </p:nvSpPr>
        <p:spPr>
          <a:xfrm>
            <a:off x="831056" y="3889605"/>
            <a:ext cx="2049066" cy="3253316"/>
          </a:xfrm>
        </p:spPr>
        <p:txBody>
          <a:bodyPr/>
          <a:lstStyle>
            <a:lvl1pPr>
              <a:buFontTx/>
              <a:buNone/>
              <a:defRPr/>
            </a:lvl1pPr>
          </a:lstStyle>
          <a:p>
            <a:r>
              <a:rPr lang="fr-FR" dirty="0" smtClean="0"/>
              <a:t>Cliquez sur l'icône pour ajouter un graphique</a:t>
            </a:r>
            <a:endParaRPr lang="fr-FR" dirty="0"/>
          </a:p>
        </p:txBody>
      </p:sp>
      <p:sp>
        <p:nvSpPr>
          <p:cNvPr id="9" name="Espace réservé du texte 5"/>
          <p:cNvSpPr>
            <a:spLocks noGrp="1"/>
          </p:cNvSpPr>
          <p:nvPr>
            <p:ph type="body" sz="quarter" idx="14"/>
          </p:nvPr>
        </p:nvSpPr>
        <p:spPr>
          <a:xfrm>
            <a:off x="547171" y="2012876"/>
            <a:ext cx="2721095" cy="791709"/>
          </a:xfrm>
        </p:spPr>
        <p:txBody>
          <a:bodyPr/>
          <a:lstStyle>
            <a:lvl1pPr marL="0" indent="0">
              <a:spcBef>
                <a:spcPts val="0"/>
              </a:spcBef>
              <a:buFontTx/>
              <a:buNone/>
              <a:defRPr b="1">
                <a:solidFill>
                  <a:schemeClr val="tx2"/>
                </a:solidFill>
                <a:latin typeface="Arial"/>
                <a:cs typeface="Arial"/>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1" name="Espace réservé du texte 11"/>
          <p:cNvSpPr>
            <a:spLocks noGrp="1"/>
          </p:cNvSpPr>
          <p:nvPr>
            <p:ph type="body" sz="quarter" idx="15"/>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3"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92204968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XTE 3 BLOCS">
    <p:spTree>
      <p:nvGrpSpPr>
        <p:cNvPr id="1" name=""/>
        <p:cNvGrpSpPr/>
        <p:nvPr/>
      </p:nvGrpSpPr>
      <p:grpSpPr>
        <a:xfrm>
          <a:off x="0" y="0"/>
          <a:ext cx="0" cy="0"/>
          <a:chOff x="0" y="0"/>
          <a:chExt cx="0" cy="0"/>
        </a:xfrm>
      </p:grpSpPr>
      <p:sp>
        <p:nvSpPr>
          <p:cNvPr id="13" name="Espace réservé du texte 12"/>
          <p:cNvSpPr>
            <a:spLocks noGrp="1"/>
          </p:cNvSpPr>
          <p:nvPr>
            <p:ph type="body" sz="quarter" idx="10"/>
          </p:nvPr>
        </p:nvSpPr>
        <p:spPr>
          <a:xfrm>
            <a:off x="553641" y="2093384"/>
            <a:ext cx="1755000" cy="2156883"/>
          </a:xfrm>
          <a:prstGeom prst="rect">
            <a:avLst/>
          </a:prstGeom>
          <a:ln w="12700">
            <a:solidFill>
              <a:schemeClr val="tx2"/>
            </a:solidFill>
          </a:ln>
        </p:spPr>
        <p:txBody>
          <a:bodyPr vert="horz" lIns="72000" rIns="72000" anchor="ctr" anchorCtr="1"/>
          <a:lstStyle>
            <a:lvl1pPr marL="0" indent="0" algn="ctr">
              <a:buNone/>
              <a:defRPr sz="1600" b="1" i="0" cap="all" normalizeH="0" baseline="0">
                <a:solidFill>
                  <a:schemeClr val="tx2"/>
                </a:solidFill>
                <a:latin typeface="Arial"/>
                <a:cs typeface="Arial"/>
              </a:defRPr>
            </a:lvl1pPr>
          </a:lstStyle>
          <a:p>
            <a:pPr lvl="0"/>
            <a:r>
              <a:rPr lang="fr-FR" dirty="0" smtClean="0"/>
              <a:t>Modifiez les styles du texte du masque</a:t>
            </a:r>
          </a:p>
        </p:txBody>
      </p:sp>
      <p:sp>
        <p:nvSpPr>
          <p:cNvPr id="15" name="Espace réservé du texte 12"/>
          <p:cNvSpPr>
            <a:spLocks noGrp="1"/>
          </p:cNvSpPr>
          <p:nvPr>
            <p:ph type="body" sz="quarter" idx="11"/>
          </p:nvPr>
        </p:nvSpPr>
        <p:spPr>
          <a:xfrm>
            <a:off x="2547908" y="2093384"/>
            <a:ext cx="1755000" cy="2156883"/>
          </a:xfrm>
          <a:prstGeom prst="rect">
            <a:avLst/>
          </a:prstGeom>
          <a:ln w="12700">
            <a:solidFill>
              <a:schemeClr val="accent1"/>
            </a:solidFill>
          </a:ln>
        </p:spPr>
        <p:txBody>
          <a:bodyPr vert="horz" lIns="72000" rIns="72000" anchor="ctr" anchorCtr="1"/>
          <a:lstStyle>
            <a:lvl1pPr marL="0" indent="0" algn="ctr">
              <a:buNone/>
              <a:defRPr sz="1600" b="1" i="0" cap="all" normalizeH="0" baseline="0">
                <a:solidFill>
                  <a:schemeClr val="accent1"/>
                </a:solidFill>
                <a:latin typeface="Arial"/>
                <a:cs typeface="Arial"/>
              </a:defRPr>
            </a:lvl1pPr>
          </a:lstStyle>
          <a:p>
            <a:pPr lvl="0"/>
            <a:r>
              <a:rPr lang="fr-FR" dirty="0" smtClean="0"/>
              <a:t>Modifiez les styles du texte du masque</a:t>
            </a:r>
          </a:p>
        </p:txBody>
      </p:sp>
      <p:sp>
        <p:nvSpPr>
          <p:cNvPr id="17" name="Espace réservé du texte 12"/>
          <p:cNvSpPr>
            <a:spLocks noGrp="1"/>
          </p:cNvSpPr>
          <p:nvPr>
            <p:ph type="body" sz="quarter" idx="12"/>
          </p:nvPr>
        </p:nvSpPr>
        <p:spPr>
          <a:xfrm>
            <a:off x="4551741" y="2093384"/>
            <a:ext cx="1755000" cy="2156883"/>
          </a:xfrm>
          <a:prstGeom prst="rect">
            <a:avLst/>
          </a:prstGeom>
          <a:ln w="12700">
            <a:solidFill>
              <a:schemeClr val="accent2"/>
            </a:solidFill>
          </a:ln>
        </p:spPr>
        <p:txBody>
          <a:bodyPr vert="horz" lIns="72000" rIns="72000" anchor="ctr" anchorCtr="1"/>
          <a:lstStyle>
            <a:lvl1pPr marL="0" indent="0" algn="ctr">
              <a:buNone/>
              <a:defRPr sz="1600" b="1" i="0" cap="all" normalizeH="0" baseline="0">
                <a:solidFill>
                  <a:schemeClr val="accent2"/>
                </a:solidFill>
                <a:latin typeface="Arial"/>
                <a:cs typeface="Arial"/>
              </a:defRPr>
            </a:lvl1pPr>
          </a:lstStyle>
          <a:p>
            <a:pPr lvl="0"/>
            <a:r>
              <a:rPr lang="fr-FR" dirty="0" smtClean="0"/>
              <a:t>Modifiez les styles du texte du masque</a:t>
            </a:r>
          </a:p>
        </p:txBody>
      </p:sp>
      <p:sp>
        <p:nvSpPr>
          <p:cNvPr id="19" name="Espace réservé du texte 18"/>
          <p:cNvSpPr>
            <a:spLocks noGrp="1"/>
          </p:cNvSpPr>
          <p:nvPr>
            <p:ph type="body" sz="quarter" idx="13"/>
          </p:nvPr>
        </p:nvSpPr>
        <p:spPr>
          <a:xfrm>
            <a:off x="549090" y="4673602"/>
            <a:ext cx="1755000" cy="3380317"/>
          </a:xfrm>
          <a:prstGeom prst="rect">
            <a:avLst/>
          </a:prstGeom>
        </p:spPr>
        <p:txBody>
          <a:bodyPr vert="horz"/>
          <a:lstStyle>
            <a:lvl1pPr marL="285750" indent="-285750">
              <a:buSzPct val="100000"/>
              <a:buFontTx/>
              <a:buBlip>
                <a:blip r:embed="rId2"/>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0" name="Espace réservé du texte 18"/>
          <p:cNvSpPr>
            <a:spLocks noGrp="1"/>
          </p:cNvSpPr>
          <p:nvPr>
            <p:ph type="body" sz="quarter" idx="14"/>
          </p:nvPr>
        </p:nvSpPr>
        <p:spPr>
          <a:xfrm>
            <a:off x="2558224" y="4673602"/>
            <a:ext cx="1755000" cy="3380317"/>
          </a:xfrm>
          <a:prstGeom prst="rect">
            <a:avLst/>
          </a:prstGeom>
        </p:spPr>
        <p:txBody>
          <a:bodyPr vert="horz"/>
          <a:lstStyle>
            <a:lvl1pPr marL="285750" indent="-285750">
              <a:buSzPct val="100000"/>
              <a:buFontTx/>
              <a:buBlip>
                <a:blip r:embed="rId4"/>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smtClean="0"/>
              <a:t>Modifiez les styles du texte du masque</a:t>
            </a:r>
          </a:p>
        </p:txBody>
      </p:sp>
      <p:sp>
        <p:nvSpPr>
          <p:cNvPr id="21" name="Espace réservé du texte 18"/>
          <p:cNvSpPr>
            <a:spLocks noGrp="1"/>
          </p:cNvSpPr>
          <p:nvPr>
            <p:ph type="body" sz="quarter" idx="15"/>
          </p:nvPr>
        </p:nvSpPr>
        <p:spPr>
          <a:xfrm>
            <a:off x="4550899" y="4673602"/>
            <a:ext cx="1755000" cy="3380317"/>
          </a:xfrm>
          <a:prstGeom prst="rect">
            <a:avLst/>
          </a:prstGeom>
        </p:spPr>
        <p:txBody>
          <a:bodyPr vert="horz"/>
          <a:lstStyle>
            <a:lvl1pPr marL="285750" indent="-285750">
              <a:buSzPct val="100000"/>
              <a:buFontTx/>
              <a:buBlip>
                <a:blip r:embed="rId5"/>
              </a:buBlip>
              <a:defRPr sz="1500">
                <a:solidFill>
                  <a:srgbClr val="404040"/>
                </a:solidFill>
                <a:latin typeface="Arial"/>
                <a:cs typeface="Arial"/>
              </a:defRPr>
            </a:lvl1pPr>
            <a:lvl2pPr marL="742950" indent="-285750">
              <a:buSzPct val="100000"/>
              <a:buFontTx/>
              <a:buBlip>
                <a:blip r:embed="rId3"/>
              </a:buBlip>
              <a:defRPr sz="1500">
                <a:latin typeface="Arial"/>
                <a:cs typeface="Arial"/>
              </a:defRPr>
            </a:lvl2pPr>
          </a:lstStyle>
          <a:p>
            <a:pPr lvl="0"/>
            <a:r>
              <a:rPr lang="fr-FR" dirty="0" smtClean="0"/>
              <a:t>Modifiez les styles du texte du masque</a:t>
            </a:r>
          </a:p>
        </p:txBody>
      </p:sp>
      <p:sp>
        <p:nvSpPr>
          <p:cNvPr id="22" name="Titre 21"/>
          <p:cNvSpPr>
            <a:spLocks noGrp="1"/>
          </p:cNvSpPr>
          <p:nvPr>
            <p:ph type="title"/>
          </p:nvPr>
        </p:nvSpPr>
        <p:spPr/>
        <p:txBody>
          <a:bodyPr/>
          <a:lstStyle/>
          <a:p>
            <a:r>
              <a:rPr lang="fr-FR" dirty="0" smtClean="0"/>
              <a:t>Modifiez le style du titre</a:t>
            </a:r>
            <a:endParaRPr lang="fr-FR" dirty="0"/>
          </a:p>
        </p:txBody>
      </p:sp>
      <p:sp>
        <p:nvSpPr>
          <p:cNvPr id="29" name="Espace réservé du numéro de diapositive 28"/>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0" name="Espace réservé du pied de page 29"/>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1" name="Espace réservé du texte 11"/>
          <p:cNvSpPr>
            <a:spLocks noGrp="1"/>
          </p:cNvSpPr>
          <p:nvPr>
            <p:ph type="body" sz="quarter" idx="18"/>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87011120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E &amp; 1 BLOC">
    <p:spTree>
      <p:nvGrpSpPr>
        <p:cNvPr id="1" name=""/>
        <p:cNvGrpSpPr/>
        <p:nvPr/>
      </p:nvGrpSpPr>
      <p:grpSpPr>
        <a:xfrm>
          <a:off x="0" y="0"/>
          <a:ext cx="0" cy="0"/>
          <a:chOff x="0" y="0"/>
          <a:chExt cx="0" cy="0"/>
        </a:xfrm>
      </p:grpSpPr>
      <p:sp>
        <p:nvSpPr>
          <p:cNvPr id="10" name="Espace réservé du texte 12"/>
          <p:cNvSpPr>
            <a:spLocks noGrp="1"/>
          </p:cNvSpPr>
          <p:nvPr>
            <p:ph type="body" sz="quarter" idx="10"/>
          </p:nvPr>
        </p:nvSpPr>
        <p:spPr>
          <a:xfrm>
            <a:off x="4393002" y="2093384"/>
            <a:ext cx="1913739" cy="5960533"/>
          </a:xfrm>
          <a:prstGeom prst="rect">
            <a:avLst/>
          </a:prstGeom>
          <a:ln w="12700">
            <a:solidFill>
              <a:schemeClr val="accent1"/>
            </a:solidFill>
          </a:ln>
        </p:spPr>
        <p:txBody>
          <a:bodyPr vert="horz" lIns="288000" tIns="252000" rIns="288000" bIns="252000" anchor="ctr" anchorCtr="1">
            <a:normAutofit/>
          </a:bodyPr>
          <a:lstStyle>
            <a:lvl1pPr marL="0" indent="0" algn="ctr">
              <a:buNone/>
              <a:defRPr sz="1400" b="1" i="0" cap="all" normalizeH="0" baseline="0">
                <a:ln>
                  <a:noFill/>
                </a:ln>
                <a:solidFill>
                  <a:schemeClr val="accent1"/>
                </a:solidFill>
                <a:latin typeface="Arial"/>
                <a:cs typeface="Arial"/>
              </a:defRPr>
            </a:lvl1pPr>
          </a:lstStyle>
          <a:p>
            <a:pPr lvl="0"/>
            <a:r>
              <a:rPr lang="fr-FR" dirty="0" smtClean="0"/>
              <a:t>Modifiez les styles du texte du masque</a:t>
            </a:r>
          </a:p>
        </p:txBody>
      </p:sp>
      <p:sp>
        <p:nvSpPr>
          <p:cNvPr id="15" name="Espace réservé du texte 11"/>
          <p:cNvSpPr>
            <a:spLocks noGrp="1"/>
          </p:cNvSpPr>
          <p:nvPr>
            <p:ph type="body" sz="quarter" idx="11"/>
          </p:nvPr>
        </p:nvSpPr>
        <p:spPr>
          <a:xfrm>
            <a:off x="553295" y="2093384"/>
            <a:ext cx="3212653" cy="5960533"/>
          </a:xfrm>
          <a:prstGeom prst="rect">
            <a:avLst/>
          </a:prstGeom>
        </p:spPr>
        <p:txBody>
          <a:bodyPr vert="horz" anchor="ctr" anchorCtr="0"/>
          <a:lstStyle>
            <a:lvl1pPr marL="285750" indent="-285750">
              <a:buSzPct val="120000"/>
              <a:buFontTx/>
              <a:buBlip>
                <a:blip r:embed="rId2"/>
              </a:buBlip>
              <a:defRPr sz="1800">
                <a:solidFill>
                  <a:srgbClr val="404040"/>
                </a:solidFill>
                <a:latin typeface="Arial"/>
                <a:cs typeface="Arial"/>
              </a:defRPr>
            </a:lvl1pPr>
            <a:lvl2pPr marL="742950" indent="-285750">
              <a:buSzPct val="200000"/>
              <a:buFontTx/>
              <a:buBlip>
                <a:blip r:embed="rId3"/>
              </a:buBlip>
              <a:defRPr sz="1600" baseline="0">
                <a:solidFill>
                  <a:schemeClr val="tx1"/>
                </a:solidFill>
                <a:latin typeface="Arial"/>
                <a:cs typeface="Arial"/>
              </a:defRPr>
            </a:lvl2pPr>
            <a:lvl3pPr marL="1143000" indent="-228600">
              <a:buSzPct val="100000"/>
              <a:buFont typeface="Lucida Grande"/>
              <a:buChar char="&gt;"/>
              <a:defRPr sz="1400" i="1">
                <a:solidFill>
                  <a:schemeClr val="tx1"/>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p:txBody>
      </p:sp>
      <p:sp>
        <p:nvSpPr>
          <p:cNvPr id="14" name="Titre 13"/>
          <p:cNvSpPr>
            <a:spLocks noGrp="1"/>
          </p:cNvSpPr>
          <p:nvPr>
            <p:ph type="title"/>
          </p:nvPr>
        </p:nvSpPr>
        <p:spPr/>
        <p:txBody>
          <a:bodyPr/>
          <a:lstStyle/>
          <a:p>
            <a:r>
              <a:rPr lang="fr-FR" dirty="0" smtClean="0"/>
              <a:t>Modifiez le style du titre</a:t>
            </a:r>
            <a:endParaRPr lang="fr-FR" dirty="0"/>
          </a:p>
        </p:txBody>
      </p:sp>
      <p:sp>
        <p:nvSpPr>
          <p:cNvPr id="31" name="Espace réservé du numéro de diapositive 30"/>
          <p:cNvSpPr>
            <a:spLocks noGrp="1"/>
          </p:cNvSpPr>
          <p:nvPr>
            <p:ph type="sldNum" sz="quarter" idx="12"/>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32" name="Espace réservé du pied de page 31"/>
          <p:cNvSpPr>
            <a:spLocks noGrp="1"/>
          </p:cNvSpPr>
          <p:nvPr>
            <p:ph type="ftr" sz="quarter" idx="13"/>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31891677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Modifiez le style du titre</a:t>
            </a:r>
            <a:endParaRPr lang="fr-FR" dirty="0"/>
          </a:p>
        </p:txBody>
      </p:sp>
      <p:sp>
        <p:nvSpPr>
          <p:cNvPr id="15" name="Espace réservé du numéro de diapositive 14"/>
          <p:cNvSpPr>
            <a:spLocks noGrp="1"/>
          </p:cNvSpPr>
          <p:nvPr>
            <p:ph type="sldNum" sz="quarter" idx="10"/>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6" name="Espace réservé du pied de page 15"/>
          <p:cNvSpPr>
            <a:spLocks noGrp="1"/>
          </p:cNvSpPr>
          <p:nvPr>
            <p:ph type="ftr" sz="quarter" idx="11"/>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5"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Arial"/>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6"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2551923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75796C-D106-4047-BE4E-33C89DEE0FC9}" type="datetimeFigureOut">
              <a:rPr lang="fr-FR" smtClean="0"/>
              <a:t>09/10/2015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40E1343-35EC-47BD-9CEC-CB82B3566FFD}" type="slidenum">
              <a:rPr lang="fr-FR" smtClean="0"/>
              <a:t>‹N°›</a:t>
            </a:fld>
            <a:endParaRPr lang="fr-FR"/>
          </a:p>
        </p:txBody>
      </p:sp>
    </p:spTree>
    <p:extLst>
      <p:ext uri="{BB962C8B-B14F-4D97-AF65-F5344CB8AC3E}">
        <p14:creationId xmlns:p14="http://schemas.microsoft.com/office/powerpoint/2010/main" val="18819255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7" name="Rectangle 6"/>
          <p:cNvSpPr/>
          <p:nvPr userDrawn="1"/>
        </p:nvSpPr>
        <p:spPr>
          <a:xfrm>
            <a:off x="0" y="-33867"/>
            <a:ext cx="6858000" cy="9144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7058145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ommaire V3">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7" y="1473201"/>
            <a:ext cx="4471988" cy="6555183"/>
          </a:xfrm>
        </p:spPr>
        <p:txBody>
          <a:bodyPr anchor="ctr" anchorCtr="0"/>
          <a:lstStyle>
            <a:lvl1pPr marL="534988" indent="-534988">
              <a:spcBef>
                <a:spcPts val="1000"/>
              </a:spcBef>
              <a:buClr>
                <a:srgbClr val="004563"/>
              </a:buClr>
              <a:buFont typeface="+mj-lt"/>
              <a:buAutoNum type="arabicPeriod"/>
              <a:tabLst>
                <a:tab pos="4667250" algn="l"/>
              </a:tabLst>
              <a:defRPr>
                <a:latin typeface="+mn-lt"/>
              </a:defRPr>
            </a:lvl1pPr>
            <a:lvl2pPr marL="534988" indent="0">
              <a:spcBef>
                <a:spcPts val="0"/>
              </a:spcBef>
              <a:tabLst>
                <a:tab pos="4667250" algn="l"/>
              </a:tabLst>
              <a:defRPr sz="1100" b="1">
                <a:solidFill>
                  <a:srgbClr val="004563"/>
                </a:solidFill>
                <a:latin typeface="+mn-lt"/>
              </a:defRPr>
            </a:lvl2pPr>
            <a:lvl3pPr marL="801688" indent="-266700">
              <a:buClr>
                <a:srgbClr val="004563"/>
              </a:buClr>
              <a:tabLst>
                <a:tab pos="4667250" algn="l"/>
              </a:tabLst>
              <a:defRPr sz="1100" b="1">
                <a:latin typeface="+mn-lt"/>
              </a:defRPr>
            </a:lvl3pPr>
            <a:lvl4pPr marL="801688" indent="0">
              <a:tabLst>
                <a:tab pos="4667250" algn="l"/>
              </a:tabLst>
              <a:defRPr sz="1100">
                <a:latin typeface="+mn-lt"/>
              </a:defRPr>
            </a:lvl4pPr>
            <a:lvl5pPr marL="896938" indent="-95250">
              <a:tabLst/>
              <a:defRPr sz="11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1" name="Espace réservé du numéro de diapositive 10"/>
          <p:cNvSpPr>
            <a:spLocks noGrp="1"/>
          </p:cNvSpPr>
          <p:nvPr>
            <p:ph type="sldNum" sz="quarter" idx="15"/>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3" name="Espace réservé du pied de page 12"/>
          <p:cNvSpPr>
            <a:spLocks noGrp="1"/>
          </p:cNvSpPr>
          <p:nvPr>
            <p:ph type="ftr" sz="quarter" idx="16"/>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8"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311706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RE">
    <p:bg>
      <p:bgPr>
        <a:solidFill>
          <a:schemeClr val="tx2"/>
        </a:solidFill>
        <a:effectLst/>
      </p:bgPr>
    </p:bg>
    <p:spTree>
      <p:nvGrpSpPr>
        <p:cNvPr id="1" name=""/>
        <p:cNvGrpSpPr/>
        <p:nvPr/>
      </p:nvGrpSpPr>
      <p:grpSpPr>
        <a:xfrm>
          <a:off x="0" y="0"/>
          <a:ext cx="0" cy="0"/>
          <a:chOff x="0" y="0"/>
          <a:chExt cx="0" cy="0"/>
        </a:xfrm>
      </p:grpSpPr>
      <p:sp>
        <p:nvSpPr>
          <p:cNvPr id="10" name="Titre 9"/>
          <p:cNvSpPr>
            <a:spLocks noGrp="1"/>
          </p:cNvSpPr>
          <p:nvPr userDrawn="1">
            <p:ph type="title"/>
          </p:nvPr>
        </p:nvSpPr>
        <p:spPr>
          <a:xfrm>
            <a:off x="266700" y="2586696"/>
            <a:ext cx="6324600" cy="1524000"/>
          </a:xfrm>
          <a:prstGeom prst="rect">
            <a:avLst/>
          </a:prstGeom>
        </p:spPr>
        <p:txBody>
          <a:bodyPr vert="horz" lIns="0" tIns="0" rIns="0" bIns="0" anchor="b" anchorCtr="0"/>
          <a:lstStyle>
            <a:lvl1pPr algn="ctr">
              <a:defRPr sz="4000" cap="all">
                <a:solidFill>
                  <a:schemeClr val="bg1"/>
                </a:solidFill>
                <a:latin typeface="+mn-lt"/>
                <a:cs typeface="Century Gothic"/>
              </a:defRPr>
            </a:lvl1pPr>
          </a:lstStyle>
          <a:p>
            <a:r>
              <a:rPr lang="fr-FR" dirty="0" smtClean="0"/>
              <a:t>Modifiez le style du titre</a:t>
            </a:r>
            <a:endParaRPr lang="fr-FR" dirty="0"/>
          </a:p>
        </p:txBody>
      </p:sp>
      <p:cxnSp>
        <p:nvCxnSpPr>
          <p:cNvPr id="12" name="Connecteur droit 11"/>
          <p:cNvCxnSpPr/>
          <p:nvPr userDrawn="1"/>
        </p:nvCxnSpPr>
        <p:spPr>
          <a:xfrm flipH="1">
            <a:off x="2192628" y="4548707"/>
            <a:ext cx="2472745" cy="0"/>
          </a:xfrm>
          <a:prstGeom prst="line">
            <a:avLst/>
          </a:prstGeom>
          <a:ln w="12700" cap="rnd">
            <a:solidFill>
              <a:schemeClr val="tx1">
                <a:lumMod val="10000"/>
                <a:lumOff val="9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1" name="Parallélogramme 10"/>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5" name="Espace réservé de la date 3"/>
          <p:cNvSpPr>
            <a:spLocks noGrp="1"/>
          </p:cNvSpPr>
          <p:nvPr>
            <p:ph type="dt" sz="half" idx="2"/>
          </p:nvPr>
        </p:nvSpPr>
        <p:spPr>
          <a:xfrm>
            <a:off x="266396"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pPr algn="l"/>
            <a:r>
              <a:rPr lang="fr-FR" dirty="0" smtClean="0">
                <a:solidFill>
                  <a:srgbClr val="E40A38"/>
                </a:solidFill>
              </a:rPr>
              <a:t>MENTION DE CONFIDENTIALITÉ</a:t>
            </a:r>
            <a:endParaRPr lang="fr-FR" dirty="0">
              <a:solidFill>
                <a:srgbClr val="E40A38"/>
              </a:solidFill>
            </a:endParaRPr>
          </a:p>
        </p:txBody>
      </p:sp>
      <p:pic>
        <p:nvPicPr>
          <p:cNvPr id="17" name="Image 16"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147954141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MESSAGE">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728700" y="3589560"/>
            <a:ext cx="5400637" cy="1524000"/>
          </a:xfrm>
          <a:prstGeom prst="rect">
            <a:avLst/>
          </a:prstGeom>
        </p:spPr>
        <p:txBody>
          <a:bodyPr lIns="0" tIns="0" rIns="0" bIns="0" anchor="ctr" anchorCtr="1">
            <a:noAutofit/>
          </a:bodyPr>
          <a:lstStyle>
            <a:lvl1pPr algn="l">
              <a:defRPr sz="48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925179" y="6323195"/>
            <a:ext cx="4610055"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1804206572"/>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MESSAGE ALT">
    <p:bg>
      <p:bgPr>
        <a:solidFill>
          <a:schemeClr val="accent6"/>
        </a:solidFill>
        <a:effectLst/>
      </p:bgPr>
    </p:bg>
    <p:spTree>
      <p:nvGrpSpPr>
        <p:cNvPr id="1" name=""/>
        <p:cNvGrpSpPr/>
        <p:nvPr/>
      </p:nvGrpSpPr>
      <p:grpSpPr>
        <a:xfrm>
          <a:off x="0" y="0"/>
          <a:ext cx="0" cy="0"/>
          <a:chOff x="0" y="0"/>
          <a:chExt cx="0" cy="0"/>
        </a:xfrm>
      </p:grpSpPr>
      <p:sp>
        <p:nvSpPr>
          <p:cNvPr id="5" name="Titre 4"/>
          <p:cNvSpPr>
            <a:spLocks noGrp="1"/>
          </p:cNvSpPr>
          <p:nvPr>
            <p:ph type="title"/>
          </p:nvPr>
        </p:nvSpPr>
        <p:spPr>
          <a:xfrm>
            <a:off x="3209925" y="923595"/>
            <a:ext cx="3390900" cy="1524000"/>
          </a:xfrm>
          <a:prstGeom prst="rect">
            <a:avLst/>
          </a:prstGeom>
        </p:spPr>
        <p:txBody>
          <a:bodyPr lIns="0" tIns="0" rIns="0" bIns="0" anchor="ctr" anchorCtr="1">
            <a:noAutofit/>
          </a:bodyPr>
          <a:lstStyle>
            <a:lvl1pPr algn="l">
              <a:defRPr sz="3200">
                <a:solidFill>
                  <a:schemeClr val="bg1"/>
                </a:solidFill>
                <a:latin typeface="+mn-lt"/>
              </a:defRPr>
            </a:lvl1pPr>
          </a:lstStyle>
          <a:p>
            <a:r>
              <a:rPr lang="fr-FR" dirty="0" smtClean="0"/>
              <a:t>Modifiez le style du titre</a:t>
            </a:r>
            <a:endParaRPr lang="fr-FR" dirty="0"/>
          </a:p>
        </p:txBody>
      </p:sp>
      <p:sp>
        <p:nvSpPr>
          <p:cNvPr id="7" name="Espace réservé du texte 6"/>
          <p:cNvSpPr>
            <a:spLocks noGrp="1"/>
          </p:cNvSpPr>
          <p:nvPr>
            <p:ph type="body" sz="quarter" idx="10"/>
          </p:nvPr>
        </p:nvSpPr>
        <p:spPr>
          <a:xfrm>
            <a:off x="4264819" y="3035829"/>
            <a:ext cx="2336006" cy="1219200"/>
          </a:xfrm>
          <a:prstGeom prst="rect">
            <a:avLst/>
          </a:prstGeom>
        </p:spPr>
        <p:txBody>
          <a:bodyPr>
            <a:normAutofit/>
          </a:bodyPr>
          <a:lstStyle>
            <a:lvl1pPr marL="0" indent="0" algn="l">
              <a:buNone/>
              <a:defRPr sz="1600" b="0" i="1">
                <a:solidFill>
                  <a:schemeClr val="bg1"/>
                </a:solidFill>
                <a:latin typeface="Arial" pitchFamily="34" charset="0"/>
                <a:cs typeface="Arial" pitchFamily="34" charset="0"/>
              </a:defRPr>
            </a:lvl1pPr>
            <a:lvl2pPr>
              <a:buNone/>
              <a:defRPr>
                <a:latin typeface="Arial" pitchFamily="34" charset="0"/>
                <a:cs typeface="Arial" pitchFamily="34" charset="0"/>
              </a:defRPr>
            </a:lvl2pPr>
            <a:lvl3pPr>
              <a:buNone/>
              <a:defRPr>
                <a:latin typeface="Arial" pitchFamily="34" charset="0"/>
                <a:cs typeface="Arial" pitchFamily="34" charset="0"/>
              </a:defRPr>
            </a:lvl3pPr>
            <a:lvl4pPr>
              <a:buNone/>
              <a:defRPr>
                <a:latin typeface="Arial" pitchFamily="34" charset="0"/>
                <a:cs typeface="Arial" pitchFamily="34" charset="0"/>
              </a:defRPr>
            </a:lvl4pPr>
            <a:lvl5pPr>
              <a:buNone/>
              <a:defRPr>
                <a:latin typeface="Arial" pitchFamily="34" charset="0"/>
                <a:cs typeface="Arial" pitchFamily="34" charset="0"/>
              </a:defRPr>
            </a:lvl5pPr>
          </a:lstStyle>
          <a:p>
            <a:pPr lvl="0"/>
            <a:r>
              <a:rPr lang="fr-FR" dirty="0" smtClean="0"/>
              <a:t>Modifiez les styles du texte du masque</a:t>
            </a:r>
          </a:p>
        </p:txBody>
      </p:sp>
    </p:spTree>
    <p:extLst>
      <p:ext uri="{BB962C8B-B14F-4D97-AF65-F5344CB8AC3E}">
        <p14:creationId xmlns:p14="http://schemas.microsoft.com/office/powerpoint/2010/main" val="239612488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SECTION fond clair">
    <p:bg>
      <p:bgPr>
        <a:solidFill>
          <a:schemeClr val="bg1"/>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tx2"/>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0" name="Espace réservé du texte 19"/>
          <p:cNvSpPr>
            <a:spLocks noGrp="1"/>
          </p:cNvSpPr>
          <p:nvPr>
            <p:ph type="body" sz="quarter" idx="11" hasCustomPrompt="1"/>
          </p:nvPr>
        </p:nvSpPr>
        <p:spPr>
          <a:xfrm>
            <a:off x="4074459" y="8598770"/>
            <a:ext cx="2125978" cy="531273"/>
          </a:xfrm>
          <a:prstGeom prst="rect">
            <a:avLst/>
          </a:prstGeom>
        </p:spPr>
        <p:txBody>
          <a:bodyPr anchor="ctr">
            <a:normAutofit/>
          </a:bodyPr>
          <a:lstStyle>
            <a:lvl1pPr marL="0" indent="0" algn="r">
              <a:buFontTx/>
              <a:buNone/>
              <a:defRPr sz="1100" b="1">
                <a:solidFill>
                  <a:srgbClr val="004893"/>
                </a:solidFill>
                <a:latin typeface="Arial" pitchFamily="34" charset="0"/>
                <a:cs typeface="Arial" pitchFamily="34" charset="0"/>
              </a:defRPr>
            </a:lvl1pPr>
            <a:lvl2pPr marL="0" indent="0" algn="r">
              <a:buFontTx/>
              <a:buNone/>
              <a:defRPr sz="1200" b="0">
                <a:solidFill>
                  <a:srgbClr val="103184"/>
                </a:solidFill>
                <a:latin typeface="Arial" pitchFamily="34" charset="0"/>
                <a:cs typeface="Arial" pitchFamily="34" charset="0"/>
              </a:defRPr>
            </a:lvl2pPr>
            <a:lvl3pPr marL="0" indent="0" algn="r">
              <a:buFontTx/>
              <a:buNone/>
              <a:defRPr sz="1000" b="0">
                <a:solidFill>
                  <a:srgbClr val="103184"/>
                </a:solidFill>
                <a:latin typeface="Arial" pitchFamily="34" charset="0"/>
                <a:cs typeface="Arial" pitchFamily="34" charset="0"/>
              </a:defRPr>
            </a:lvl3pPr>
            <a:lvl4pPr marL="0" indent="0" algn="r">
              <a:buFontTx/>
              <a:buNone/>
              <a:defRPr sz="800" b="0">
                <a:solidFill>
                  <a:srgbClr val="103184"/>
                </a:solidFill>
                <a:latin typeface="Arial" pitchFamily="34" charset="0"/>
                <a:cs typeface="Arial" pitchFamily="34" charset="0"/>
              </a:defRPr>
            </a:lvl4pPr>
            <a:lvl5pPr marL="0" indent="0" algn="r">
              <a:buFontTx/>
              <a:buNone/>
              <a:defRPr sz="800" b="0">
                <a:solidFill>
                  <a:srgbClr val="103184"/>
                </a:solidFill>
                <a:latin typeface="Arial" pitchFamily="34" charset="0"/>
                <a:cs typeface="Arial" pitchFamily="34" charset="0"/>
              </a:defRPr>
            </a:lvl5pPr>
          </a:lstStyle>
          <a:p>
            <a:pPr lvl="0"/>
            <a:r>
              <a:rPr lang="fr-FR" smtClean="0"/>
              <a:t>Cliquez pour modifier le texte du masque</a:t>
            </a:r>
          </a:p>
        </p:txBody>
      </p:sp>
      <p:sp>
        <p:nvSpPr>
          <p:cNvPr id="26"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tx2"/>
                </a:solidFill>
                <a:latin typeface="+mn-lt"/>
              </a:defRPr>
            </a:lvl1pPr>
            <a:lvl2pPr marL="0" indent="0" algn="ctr">
              <a:lnSpc>
                <a:spcPct val="90000"/>
              </a:lnSpc>
              <a:spcBef>
                <a:spcPts val="500"/>
              </a:spcBef>
              <a:buFontTx/>
              <a:buNone/>
              <a:defRPr sz="3200" b="0">
                <a:solidFill>
                  <a:schemeClr val="tx2"/>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3" name="Parallélogramme 12"/>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9"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1" name="Image 20"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48646992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SECTION fond sombre">
    <p:bg>
      <p:bgPr>
        <a:solidFill>
          <a:srgbClr val="004563"/>
        </a:solidFill>
        <a:effectLst/>
      </p:bgPr>
    </p:bg>
    <p:spTree>
      <p:nvGrpSpPr>
        <p:cNvPr id="1" name=""/>
        <p:cNvGrpSpPr/>
        <p:nvPr/>
      </p:nvGrpSpPr>
      <p:grpSpPr>
        <a:xfrm>
          <a:off x="0" y="0"/>
          <a:ext cx="0" cy="0"/>
          <a:chOff x="0" y="0"/>
          <a:chExt cx="0" cy="0"/>
        </a:xfrm>
      </p:grpSpPr>
      <p:cxnSp>
        <p:nvCxnSpPr>
          <p:cNvPr id="12" name="Connecteur droit 11"/>
          <p:cNvCxnSpPr/>
          <p:nvPr userDrawn="1"/>
        </p:nvCxnSpPr>
        <p:spPr>
          <a:xfrm flipH="1">
            <a:off x="2192628" y="4548707"/>
            <a:ext cx="2472745" cy="0"/>
          </a:xfrm>
          <a:prstGeom prst="line">
            <a:avLst/>
          </a:prstGeom>
          <a:ln w="12700" cap="rnd">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6" name="Espace réservé du texte 15"/>
          <p:cNvSpPr>
            <a:spLocks noGrp="1"/>
          </p:cNvSpPr>
          <p:nvPr userDrawn="1">
            <p:ph type="body" sz="quarter" idx="10"/>
          </p:nvPr>
        </p:nvSpPr>
        <p:spPr>
          <a:xfrm>
            <a:off x="271462" y="4903294"/>
            <a:ext cx="6329363" cy="575733"/>
          </a:xfrm>
          <a:prstGeom prst="rect">
            <a:avLst/>
          </a:prstGeom>
        </p:spPr>
        <p:txBody>
          <a:bodyPr vert="horz">
            <a:normAutofit/>
          </a:bodyPr>
          <a:lstStyle>
            <a:lvl1pPr marL="0" indent="0" algn="ctr">
              <a:buFontTx/>
              <a:buNone/>
              <a:defRPr sz="1800" cap="none">
                <a:solidFill>
                  <a:schemeClr val="bg1"/>
                </a:solidFill>
                <a:latin typeface="Arial"/>
                <a:cs typeface="Arial"/>
              </a:defRPr>
            </a:lvl1pPr>
          </a:lstStyle>
          <a:p>
            <a:pPr lvl="0"/>
            <a:r>
              <a:rPr lang="fr-FR" dirty="0" smtClean="0"/>
              <a:t>Modifiez les styles du texte du masque</a:t>
            </a:r>
          </a:p>
        </p:txBody>
      </p:sp>
      <p:sp>
        <p:nvSpPr>
          <p:cNvPr id="14" name="Rectangle 13"/>
          <p:cNvSpPr/>
          <p:nvPr userDrawn="1"/>
        </p:nvSpPr>
        <p:spPr>
          <a:xfrm>
            <a:off x="0" y="8281360"/>
            <a:ext cx="6858000" cy="862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13" name="Espace réservé du texte 25"/>
          <p:cNvSpPr>
            <a:spLocks noGrp="1"/>
          </p:cNvSpPr>
          <p:nvPr>
            <p:ph type="body" sz="quarter" idx="13" hasCustomPrompt="1"/>
          </p:nvPr>
        </p:nvSpPr>
        <p:spPr>
          <a:xfrm>
            <a:off x="266701" y="2064221"/>
            <a:ext cx="6324599" cy="2037291"/>
          </a:xfrm>
        </p:spPr>
        <p:txBody>
          <a:bodyPr anchor="b" anchorCtr="0"/>
          <a:lstStyle>
            <a:lvl1pPr marL="0" indent="0" algn="ctr">
              <a:buFontTx/>
              <a:buNone/>
              <a:defRPr sz="5400" b="1">
                <a:solidFill>
                  <a:schemeClr val="bg1"/>
                </a:solidFill>
                <a:latin typeface="+mn-lt"/>
              </a:defRPr>
            </a:lvl1pPr>
            <a:lvl2pPr marL="0" indent="0" algn="ctr">
              <a:lnSpc>
                <a:spcPct val="90000"/>
              </a:lnSpc>
              <a:spcBef>
                <a:spcPts val="500"/>
              </a:spcBef>
              <a:buFontTx/>
              <a:buNone/>
              <a:defRPr sz="3200" b="0">
                <a:solidFill>
                  <a:schemeClr val="bg1"/>
                </a:solidFill>
                <a:latin typeface="+mn-lt"/>
              </a:defRPr>
            </a:lvl2pPr>
            <a:lvl3pPr marL="0" indent="0">
              <a:buFontTx/>
              <a:buNone/>
              <a:defRPr/>
            </a:lvl3pPr>
            <a:lvl4pPr marL="0" indent="0">
              <a:buFontTx/>
              <a:buNone/>
              <a:defRPr/>
            </a:lvl4pPr>
            <a:lvl5pPr marL="0" indent="0">
              <a:buFontTx/>
              <a:buNone/>
              <a:defRPr/>
            </a:lvl5pPr>
          </a:lstStyle>
          <a:p>
            <a:pPr lvl="0"/>
            <a:r>
              <a:rPr lang="fr-FR" dirty="0" smtClean="0"/>
              <a:t>1</a:t>
            </a:r>
          </a:p>
          <a:p>
            <a:pPr lvl="1"/>
            <a:r>
              <a:rPr lang="fr-FR" dirty="0" smtClean="0"/>
              <a:t>DEUXIÈME NIVEAU</a:t>
            </a:r>
            <a:endParaRPr lang="fr-FR" dirty="0"/>
          </a:p>
        </p:txBody>
      </p:sp>
      <p:sp>
        <p:nvSpPr>
          <p:cNvPr id="19" name="Parallélogramme 18"/>
          <p:cNvSpPr>
            <a:spLocks noChangeAspect="1"/>
          </p:cNvSpPr>
          <p:nvPr userDrawn="1"/>
        </p:nvSpPr>
        <p:spPr>
          <a:xfrm>
            <a:off x="550813" y="-6102"/>
            <a:ext cx="1080120" cy="2081825"/>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entury Gothic" pitchFamily="34" charset="0"/>
            </a:endParaRPr>
          </a:p>
        </p:txBody>
      </p:sp>
      <p:sp>
        <p:nvSpPr>
          <p:cNvPr id="21" name="Espace réservé de la date 3"/>
          <p:cNvSpPr>
            <a:spLocks noGrp="1"/>
          </p:cNvSpPr>
          <p:nvPr>
            <p:ph type="dt" sz="half" idx="2"/>
          </p:nvPr>
        </p:nvSpPr>
        <p:spPr>
          <a:xfrm>
            <a:off x="2628900" y="8672661"/>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20" name="Image 19" descr="reinv_met_r_cmyk.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126052122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6" name="Titre 15"/>
          <p:cNvSpPr>
            <a:spLocks noGrp="1"/>
          </p:cNvSpPr>
          <p:nvPr>
            <p:ph type="title"/>
          </p:nvPr>
        </p:nvSpPr>
        <p:spPr/>
        <p:txBody>
          <a:bodyPr/>
          <a:lstStyle/>
          <a:p>
            <a:r>
              <a:rPr lang="fr-FR" dirty="0" smtClean="0"/>
              <a:t>Modifiez le style du titre</a:t>
            </a:r>
            <a:endParaRPr lang="fr-FR" dirty="0"/>
          </a:p>
        </p:txBody>
      </p:sp>
      <p:sp>
        <p:nvSpPr>
          <p:cNvPr id="10" name="Espace réservé du contenu 9"/>
          <p:cNvSpPr>
            <a:spLocks noGrp="1"/>
          </p:cNvSpPr>
          <p:nvPr>
            <p:ph sz="quarter" idx="14"/>
          </p:nvPr>
        </p:nvSpPr>
        <p:spPr>
          <a:xfrm>
            <a:off x="2128838" y="1473201"/>
            <a:ext cx="3167545" cy="6555183"/>
          </a:xfrm>
        </p:spPr>
        <p:txBody>
          <a:bodyPr anchor="ctr" anchorCtr="0"/>
          <a:lstStyle>
            <a:lvl1pPr marL="534988" indent="-534988">
              <a:spcBef>
                <a:spcPts val="2000"/>
              </a:spcBef>
              <a:buClr>
                <a:srgbClr val="004563"/>
              </a:buClr>
              <a:buFontTx/>
              <a:buNone/>
              <a:defRPr>
                <a:latin typeface="+mn-lt"/>
              </a:defRPr>
            </a:lvl1pPr>
            <a:lvl2pPr marL="0" indent="0">
              <a:spcBef>
                <a:spcPts val="0"/>
              </a:spcBef>
              <a:buFontTx/>
              <a:buNone/>
              <a:defRPr sz="1200" b="0">
                <a:solidFill>
                  <a:srgbClr val="004563"/>
                </a:solidFill>
                <a:latin typeface="Century Gothic" pitchFamily="34" charset="0"/>
              </a:defRPr>
            </a:lvl2pPr>
            <a:lvl3pPr marL="180975" indent="-180975">
              <a:buClr>
                <a:srgbClr val="004563"/>
              </a:buClr>
              <a:defRPr sz="1200" b="1">
                <a:latin typeface="Century Gothic" pitchFamily="34" charset="0"/>
              </a:defRPr>
            </a:lvl3pPr>
            <a:lvl4pPr marL="180975" indent="0">
              <a:defRPr sz="1200">
                <a:latin typeface="Century Gothic" pitchFamily="34" charset="0"/>
              </a:defRPr>
            </a:lvl4pPr>
            <a:lvl5pPr marL="361950" indent="-180975">
              <a:defRPr sz="1200">
                <a:latin typeface="Century Gothic"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9" name="Espace réservé du contenu 9"/>
          <p:cNvSpPr>
            <a:spLocks noGrp="1"/>
          </p:cNvSpPr>
          <p:nvPr>
            <p:ph sz="quarter" idx="15" hasCustomPrompt="1"/>
          </p:nvPr>
        </p:nvSpPr>
        <p:spPr>
          <a:xfrm>
            <a:off x="5296383" y="1466941"/>
            <a:ext cx="428998" cy="6555183"/>
          </a:xfrm>
        </p:spPr>
        <p:txBody>
          <a:bodyPr anchor="ctr" anchorCtr="0"/>
          <a:lstStyle>
            <a:lvl1pPr marL="534988" indent="-534988" algn="r">
              <a:spcBef>
                <a:spcPts val="2000"/>
              </a:spcBef>
              <a:buClr>
                <a:srgbClr val="004563"/>
              </a:buClr>
              <a:buFontTx/>
              <a:buNone/>
              <a:defRPr b="1">
                <a:solidFill>
                  <a:schemeClr val="tx2"/>
                </a:solidFill>
                <a:latin typeface="+mn-lt"/>
              </a:defRPr>
            </a:lvl1pPr>
            <a:lvl2pPr marL="0" indent="0" algn="r">
              <a:spcBef>
                <a:spcPts val="0"/>
              </a:spcBef>
              <a:buFontTx/>
              <a:buNone/>
              <a:defRPr sz="1200" b="0">
                <a:solidFill>
                  <a:schemeClr val="tx2"/>
                </a:solidFill>
                <a:latin typeface="+mn-lt"/>
              </a:defRPr>
            </a:lvl2pPr>
            <a:lvl3pPr marL="180975" indent="-180975" algn="r">
              <a:buClr>
                <a:schemeClr val="tx2"/>
              </a:buClr>
              <a:defRPr sz="1200" b="1">
                <a:latin typeface="+mn-lt"/>
              </a:defRPr>
            </a:lvl3pPr>
            <a:lvl4pPr marL="180975" indent="0" algn="r">
              <a:defRPr sz="1200">
                <a:latin typeface="+mn-lt"/>
              </a:defRPr>
            </a:lvl4pPr>
            <a:lvl5pPr marL="361950" indent="-180975" algn="r">
              <a:defRPr sz="1200">
                <a:latin typeface="+mn-lt"/>
              </a:defRPr>
            </a:lvl5pPr>
          </a:lstStyle>
          <a:p>
            <a:pPr lvl="0"/>
            <a:r>
              <a:rPr lang="fr-FR" dirty="0" smtClean="0"/>
              <a:t>1</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7" name="Espace réservé du numéro de diapositive 16"/>
          <p:cNvSpPr>
            <a:spLocks noGrp="1"/>
          </p:cNvSpPr>
          <p:nvPr>
            <p:ph type="sldNum" sz="quarter" idx="16"/>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7"/>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12"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247567554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2" name="Espace réservé du texte 11"/>
          <p:cNvSpPr>
            <a:spLocks noGrp="1"/>
          </p:cNvSpPr>
          <p:nvPr>
            <p:ph type="body" sz="quarter" idx="10"/>
          </p:nvPr>
        </p:nvSpPr>
        <p:spPr>
          <a:xfrm>
            <a:off x="553642" y="2093383"/>
            <a:ext cx="5753099" cy="5960535"/>
          </a:xfrm>
          <a:prstGeom prst="rect">
            <a:avLst/>
          </a:prstGeom>
        </p:spPr>
        <p:txBody>
          <a:bodyPr vert="horz"/>
          <a:lstStyle>
            <a:lvl1pPr marL="285750" indent="-285750">
              <a:buSzPct val="120000"/>
              <a:buFontTx/>
              <a:buBlip>
                <a:blip r:embed="rId2"/>
              </a:buBlip>
              <a:defRPr sz="1800">
                <a:solidFill>
                  <a:srgbClr val="404040"/>
                </a:solidFill>
                <a:latin typeface="Arial"/>
                <a:cs typeface="Arial"/>
              </a:defRPr>
            </a:lvl1pPr>
            <a:lvl2pPr marL="742950" indent="-285750">
              <a:buClr>
                <a:srgbClr val="00727A"/>
              </a:buClr>
              <a:buSzPct val="100000"/>
              <a:buFont typeface="Wingdings" pitchFamily="2" charset="2"/>
              <a:buChar char="à"/>
              <a:defRPr sz="1600" baseline="0">
                <a:solidFill>
                  <a:srgbClr val="404040"/>
                </a:solidFill>
                <a:latin typeface="Arial"/>
                <a:cs typeface="Arial"/>
              </a:defRPr>
            </a:lvl2pPr>
            <a:lvl3pPr marL="1077913" indent="-163513">
              <a:buClr>
                <a:srgbClr val="004563"/>
              </a:buClr>
              <a:buSzPct val="100000"/>
              <a:buFont typeface="Arial" pitchFamily="34" charset="0"/>
              <a:buChar char="­"/>
              <a:defRPr sz="1400" i="1">
                <a:solidFill>
                  <a:srgbClr val="404040"/>
                </a:solidFill>
                <a:latin typeface="Arial"/>
                <a:cs typeface="Arial"/>
              </a:defRPr>
            </a:lvl3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9" name="Espace réservé du texte 11"/>
          <p:cNvSpPr>
            <a:spLocks noGrp="1"/>
          </p:cNvSpPr>
          <p:nvPr>
            <p:ph type="body" sz="quarter" idx="13"/>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15"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Tree>
    <p:extLst>
      <p:ext uri="{BB962C8B-B14F-4D97-AF65-F5344CB8AC3E}">
        <p14:creationId xmlns:p14="http://schemas.microsoft.com/office/powerpoint/2010/main" val="171545634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smtClean="0"/>
              <a:t>Modifiez le style du titre</a:t>
            </a:r>
            <a:endParaRPr lang="fr-FR" dirty="0"/>
          </a:p>
        </p:txBody>
      </p:sp>
      <p:sp>
        <p:nvSpPr>
          <p:cNvPr id="14" name="Espace réservé du numéro de diapositive 13"/>
          <p:cNvSpPr>
            <a:spLocks noGrp="1"/>
          </p:cNvSpPr>
          <p:nvPr>
            <p:ph type="sldNum" sz="quarter" idx="11"/>
          </p:nvPr>
        </p:nvSpPr>
        <p:spPr/>
        <p:txBody>
          <a:body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18" name="Espace réservé du pied de page 17"/>
          <p:cNvSpPr>
            <a:spLocks noGrp="1"/>
          </p:cNvSpPr>
          <p:nvPr>
            <p:ph type="ftr" sz="quarter" idx="12"/>
          </p:nvPr>
        </p:nvSpPr>
        <p:spPr/>
        <p:txBody>
          <a:bodyPr/>
          <a:lstStyle/>
          <a:p>
            <a:r>
              <a:rPr lang="fr-FR" smtClean="0">
                <a:solidFill>
                  <a:srgbClr val="004563"/>
                </a:solidFill>
              </a:rPr>
              <a:t>Titre de la présentation  I  30 Septembre 2014 </a:t>
            </a:r>
            <a:endParaRPr lang="fr-FR">
              <a:solidFill>
                <a:srgbClr val="004563"/>
              </a:solidFill>
            </a:endParaRPr>
          </a:p>
        </p:txBody>
      </p:sp>
      <p:sp>
        <p:nvSpPr>
          <p:cNvPr id="7" name="Espace réservé du tableau 6"/>
          <p:cNvSpPr>
            <a:spLocks noGrp="1"/>
          </p:cNvSpPr>
          <p:nvPr>
            <p:ph type="tbl" sz="quarter" idx="13"/>
          </p:nvPr>
        </p:nvSpPr>
        <p:spPr>
          <a:xfrm>
            <a:off x="552450" y="2965451"/>
            <a:ext cx="5754291" cy="5088467"/>
          </a:xfrm>
        </p:spPr>
        <p:txBody>
          <a:bodyPr>
            <a:normAutofit/>
          </a:bodyPr>
          <a:lstStyle>
            <a:lvl1pPr>
              <a:buFontTx/>
              <a:buNone/>
              <a:defRPr sz="1400"/>
            </a:lvl1pPr>
          </a:lstStyle>
          <a:p>
            <a:r>
              <a:rPr lang="fr-FR" smtClean="0"/>
              <a:t>Cliquez sur l'icône pour ajouter un tableau</a:t>
            </a:r>
            <a:endParaRPr lang="fr-FR"/>
          </a:p>
        </p:txBody>
      </p:sp>
      <p:sp>
        <p:nvSpPr>
          <p:cNvPr id="6" name="Espace réservé du texte 11"/>
          <p:cNvSpPr>
            <a:spLocks noGrp="1"/>
          </p:cNvSpPr>
          <p:nvPr>
            <p:ph type="body" sz="quarter" idx="14"/>
          </p:nvPr>
        </p:nvSpPr>
        <p:spPr>
          <a:xfrm>
            <a:off x="545307" y="1092537"/>
            <a:ext cx="5753099" cy="509059"/>
          </a:xfrm>
          <a:prstGeom prst="rect">
            <a:avLst/>
          </a:prstGeom>
        </p:spPr>
        <p:txBody>
          <a:bodyPr vert="horz">
            <a:normAutofit/>
          </a:bodyPr>
          <a:lstStyle>
            <a:lvl1pPr marL="285750" indent="-285750">
              <a:buSzPct val="120000"/>
              <a:buFontTx/>
              <a:buNone/>
              <a:defRPr sz="1400" b="1">
                <a:solidFill>
                  <a:schemeClr val="tx2"/>
                </a:solidFill>
                <a:latin typeface="+mn-lt"/>
                <a:cs typeface="Arial"/>
              </a:defRPr>
            </a:lvl1pPr>
            <a:lvl2pPr marL="742950" indent="-285750">
              <a:buClr>
                <a:srgbClr val="00727A"/>
              </a:buClr>
              <a:buSzPct val="100000"/>
              <a:buFontTx/>
              <a:buNone/>
              <a:defRPr sz="1600" baseline="0">
                <a:solidFill>
                  <a:srgbClr val="404040"/>
                </a:solidFill>
                <a:latin typeface="Arial"/>
                <a:cs typeface="Arial"/>
              </a:defRPr>
            </a:lvl2pPr>
            <a:lvl3pPr marL="1077913" indent="-163513">
              <a:buClr>
                <a:srgbClr val="004563"/>
              </a:buClr>
              <a:buSzPct val="100000"/>
              <a:buFontTx/>
              <a:buNone/>
              <a:defRPr sz="1400" i="1">
                <a:solidFill>
                  <a:srgbClr val="404040"/>
                </a:solidFill>
                <a:latin typeface="Arial"/>
                <a:cs typeface="Arial"/>
              </a:defRPr>
            </a:lvl3pPr>
          </a:lstStyle>
          <a:p>
            <a:pPr lvl="0"/>
            <a:r>
              <a:rPr lang="fr-FR" dirty="0" smtClean="0"/>
              <a:t>Modifiez les styles du texte du masque</a:t>
            </a:r>
          </a:p>
        </p:txBody>
      </p:sp>
      <p:sp>
        <p:nvSpPr>
          <p:cNvPr id="9"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sp>
        <p:nvSpPr>
          <p:cNvPr id="12" name="Espace réservé du texte 5"/>
          <p:cNvSpPr>
            <a:spLocks noGrp="1"/>
          </p:cNvSpPr>
          <p:nvPr>
            <p:ph type="body" sz="quarter" idx="15"/>
          </p:nvPr>
        </p:nvSpPr>
        <p:spPr>
          <a:xfrm>
            <a:off x="547171" y="2012876"/>
            <a:ext cx="2721095" cy="791709"/>
          </a:xfrm>
        </p:spPr>
        <p:txBody>
          <a:bodyPr/>
          <a:lstStyle>
            <a:lvl1pPr marL="0" indent="0">
              <a:spcBef>
                <a:spcPts val="0"/>
              </a:spcBef>
              <a:buFontTx/>
              <a:buNone/>
              <a:defRPr b="1">
                <a:solidFill>
                  <a:schemeClr val="tx2"/>
                </a:solidFill>
                <a:latin typeface="+mn-lt"/>
              </a:defRPr>
            </a:lvl1pPr>
            <a:lvl2pPr marL="0" indent="0">
              <a:spcBef>
                <a:spcPts val="0"/>
              </a:spcBef>
              <a:buFontTx/>
              <a:buNone/>
              <a:defRPr sz="1400" b="0"/>
            </a:lvl2pPr>
            <a:lvl3pPr marL="0" indent="0">
              <a:spcBef>
                <a:spcPts val="0"/>
              </a:spcBef>
              <a:buFontTx/>
              <a:buNone/>
              <a:defRPr sz="1000" b="1"/>
            </a:lvl3pPr>
            <a:lvl4pPr marL="0" indent="0">
              <a:buFontTx/>
              <a:buNone/>
              <a:defRPr sz="1000"/>
            </a:lvl4pPr>
            <a:lvl5pPr marL="0" indent="0">
              <a:buFontTx/>
              <a:buNone/>
              <a:defRPr sz="1000"/>
            </a:lvl5pPr>
          </a:lstStyle>
          <a:p>
            <a:pPr lvl="0"/>
            <a:r>
              <a:rPr lang="fr-FR" dirty="0" smtClean="0"/>
              <a:t>Modifiez les styles du texte du masque</a:t>
            </a:r>
          </a:p>
          <a:p>
            <a:pPr lvl="1"/>
            <a:r>
              <a:rPr lang="fr-FR" dirty="0" smtClean="0"/>
              <a:t>Deuxième niveau</a:t>
            </a:r>
          </a:p>
          <a:p>
            <a:pPr lvl="2"/>
            <a:r>
              <a:rPr lang="fr-FR" dirty="0" smtClean="0"/>
              <a:t>Troisième niveau</a:t>
            </a:r>
          </a:p>
        </p:txBody>
      </p:sp>
    </p:spTree>
    <p:extLst>
      <p:ext uri="{BB962C8B-B14F-4D97-AF65-F5344CB8AC3E}">
        <p14:creationId xmlns:p14="http://schemas.microsoft.com/office/powerpoint/2010/main" val="33466742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d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pd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3.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2.gi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image" Target="../media/image1.pdf"/><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2.gif"/><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d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2.gi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image" Target="../media/image1.png"/><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pd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2.gi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1.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image" Target="../media/image1.pd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theme" Target="../theme/theme7.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image" Target="../media/image2.gif"/><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19" Type="http://schemas.openxmlformats.org/officeDocument/2006/relationships/image" Target="../media/image1.png"/><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image" Target="../media/image1.pdf"/><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theme" Target="../theme/theme8.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2.gif"/><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image" Target="../media/image1.png"/><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image" Target="../media/image1.pdf"/><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theme" Target="../theme/theme9.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image" Target="../media/image2.gif"/><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10" Type="http://schemas.openxmlformats.org/officeDocument/2006/relationships/slideLayout" Target="../slideLayouts/slideLayout133.xml"/><Relationship Id="rId19" Type="http://schemas.openxmlformats.org/officeDocument/2006/relationships/image" Target="../media/image1.png"/><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D75796C-D106-4047-BE4E-33C89DEE0FC9}" type="datetimeFigureOut">
              <a:rPr lang="fr-FR" smtClean="0"/>
              <a:t>09/10/2015</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40E1343-35EC-47BD-9CEC-CB82B3566FFD}" type="slidenum">
              <a:rPr lang="fr-FR" smtClean="0"/>
              <a:t>‹N°›</a:t>
            </a:fld>
            <a:endParaRPr lang="fr-FR"/>
          </a:p>
        </p:txBody>
      </p:sp>
    </p:spTree>
    <p:extLst>
      <p:ext uri="{BB962C8B-B14F-4D97-AF65-F5344CB8AC3E}">
        <p14:creationId xmlns:p14="http://schemas.microsoft.com/office/powerpoint/2010/main" val="29992860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6761090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33712625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9484067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414060310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18896967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426824833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328646697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5772" y="442242"/>
            <a:ext cx="5760970" cy="450849"/>
          </a:xfrm>
          <a:prstGeom prst="rect">
            <a:avLst/>
          </a:prstGeom>
        </p:spPr>
        <p:txBody>
          <a:bodyPr vert="horz" lIns="0" tIns="0" rIns="0" bIns="0" rtlCol="0" anchor="b" anchorCtr="0">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56402" y="2083999"/>
            <a:ext cx="5750339" cy="5969919"/>
          </a:xfrm>
          <a:prstGeom prst="rect">
            <a:avLst/>
          </a:prstGeom>
        </p:spPr>
        <p:txBody>
          <a:bodyPr vert="horz" lIns="0" tIns="0" rIns="0" bIns="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3"/>
          </p:nvPr>
        </p:nvSpPr>
        <p:spPr>
          <a:xfrm>
            <a:off x="468292" y="8682369"/>
            <a:ext cx="2143913" cy="286396"/>
          </a:xfrm>
          <a:prstGeom prst="rect">
            <a:avLst/>
          </a:prstGeom>
        </p:spPr>
        <p:txBody>
          <a:bodyPr vert="horz" lIns="0" tIns="0" rIns="0" bIns="0" rtlCol="0" anchor="b" anchorCtr="0"/>
          <a:lstStyle>
            <a:lvl1pPr algn="l">
              <a:defRPr sz="800">
                <a:solidFill>
                  <a:schemeClr val="tx2"/>
                </a:solidFill>
                <a:latin typeface="Century Gothic" pitchFamily="34" charset="0"/>
                <a:cs typeface="Arial" pitchFamily="34" charset="0"/>
              </a:defRPr>
            </a:lvl1pPr>
          </a:lstStyle>
          <a:p>
            <a:r>
              <a:rPr lang="fr-FR" dirty="0" smtClean="0">
                <a:solidFill>
                  <a:srgbClr val="004563"/>
                </a:solidFill>
              </a:rPr>
              <a:t>Titre de la présentation  I  30 Septembre 2014 </a:t>
            </a:r>
            <a:endParaRPr lang="fr-FR" dirty="0">
              <a:solidFill>
                <a:srgbClr val="004563"/>
              </a:solidFill>
            </a:endParaRPr>
          </a:p>
        </p:txBody>
      </p:sp>
      <p:cxnSp>
        <p:nvCxnSpPr>
          <p:cNvPr id="9" name="Connecteur droit 8"/>
          <p:cNvCxnSpPr/>
          <p:nvPr/>
        </p:nvCxnSpPr>
        <p:spPr>
          <a:xfrm>
            <a:off x="200025" y="8637835"/>
            <a:ext cx="599400" cy="0"/>
          </a:xfrm>
          <a:prstGeom prst="line">
            <a:avLst/>
          </a:prstGeom>
          <a:ln w="6350" cap="rnd"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11" name="Groupe 10"/>
          <p:cNvGrpSpPr>
            <a:grpSpLocks noChangeAspect="1"/>
          </p:cNvGrpSpPr>
          <p:nvPr/>
        </p:nvGrpSpPr>
        <p:grpSpPr>
          <a:xfrm>
            <a:off x="6476393" y="8628613"/>
            <a:ext cx="197100" cy="350400"/>
            <a:chOff x="2654300" y="1511300"/>
            <a:chExt cx="3835401" cy="3835400"/>
          </a:xfrm>
        </p:grpSpPr>
        <p:sp>
          <p:nvSpPr>
            <p:cNvPr id="12" name="Rectangle 5"/>
            <p:cNvSpPr>
              <a:spLocks noChangeArrowheads="1"/>
            </p:cNvSpPr>
            <p:nvPr userDrawn="1"/>
          </p:nvSpPr>
          <p:spPr bwMode="auto">
            <a:xfrm>
              <a:off x="2654300" y="1511300"/>
              <a:ext cx="3835400" cy="3835400"/>
            </a:xfrm>
            <a:prstGeom prst="rect">
              <a:avLst/>
            </a:prstGeom>
            <a:solidFill>
              <a:srgbClr val="004893"/>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3" name="Freeform 6"/>
            <p:cNvSpPr>
              <a:spLocks/>
            </p:cNvSpPr>
            <p:nvPr userDrawn="1"/>
          </p:nvSpPr>
          <p:spPr bwMode="auto">
            <a:xfrm>
              <a:off x="4808538" y="1511300"/>
              <a:ext cx="1681163" cy="1895475"/>
            </a:xfrm>
            <a:custGeom>
              <a:avLst/>
              <a:gdLst/>
              <a:ahLst/>
              <a:cxnLst>
                <a:cxn ang="0">
                  <a:pos x="142" y="1194"/>
                </a:cxn>
                <a:cxn ang="0">
                  <a:pos x="1059" y="0"/>
                </a:cxn>
                <a:cxn ang="0">
                  <a:pos x="924" y="0"/>
                </a:cxn>
                <a:cxn ang="0">
                  <a:pos x="0" y="1194"/>
                </a:cxn>
                <a:cxn ang="0">
                  <a:pos x="142" y="1194"/>
                </a:cxn>
              </a:cxnLst>
              <a:rect l="0" t="0" r="r" b="b"/>
              <a:pathLst>
                <a:path w="1059" h="1194">
                  <a:moveTo>
                    <a:pt x="142" y="1194"/>
                  </a:moveTo>
                  <a:lnTo>
                    <a:pt x="1059" y="0"/>
                  </a:lnTo>
                  <a:lnTo>
                    <a:pt x="924" y="0"/>
                  </a:lnTo>
                  <a:lnTo>
                    <a:pt x="0" y="1194"/>
                  </a:lnTo>
                  <a:lnTo>
                    <a:pt x="142" y="119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sp>
          <p:nvSpPr>
            <p:cNvPr id="14" name="Freeform 7"/>
            <p:cNvSpPr>
              <a:spLocks noEditPoints="1"/>
            </p:cNvSpPr>
            <p:nvPr userDrawn="1"/>
          </p:nvSpPr>
          <p:spPr bwMode="auto">
            <a:xfrm>
              <a:off x="2654300" y="3497263"/>
              <a:ext cx="3192463" cy="1420813"/>
            </a:xfrm>
            <a:custGeom>
              <a:avLst/>
              <a:gdLst/>
              <a:ahLst/>
              <a:cxnLst>
                <a:cxn ang="0">
                  <a:pos x="283" y="126"/>
                </a:cxn>
                <a:cxn ang="0">
                  <a:pos x="250" y="115"/>
                </a:cxn>
                <a:cxn ang="0">
                  <a:pos x="186" y="72"/>
                </a:cxn>
                <a:cxn ang="0">
                  <a:pos x="188" y="115"/>
                </a:cxn>
                <a:cxn ang="0">
                  <a:pos x="163" y="126"/>
                </a:cxn>
                <a:cxn ang="0">
                  <a:pos x="159" y="110"/>
                </a:cxn>
                <a:cxn ang="0">
                  <a:pos x="147" y="126"/>
                </a:cxn>
                <a:cxn ang="0">
                  <a:pos x="122" y="120"/>
                </a:cxn>
                <a:cxn ang="0">
                  <a:pos x="110" y="121"/>
                </a:cxn>
                <a:cxn ang="0">
                  <a:pos x="84" y="126"/>
                </a:cxn>
                <a:cxn ang="0">
                  <a:pos x="111" y="93"/>
                </a:cxn>
                <a:cxn ang="0">
                  <a:pos x="55" y="72"/>
                </a:cxn>
                <a:cxn ang="0">
                  <a:pos x="15" y="126"/>
                </a:cxn>
                <a:cxn ang="0">
                  <a:pos x="0" y="117"/>
                </a:cxn>
                <a:cxn ang="0">
                  <a:pos x="42" y="63"/>
                </a:cxn>
                <a:cxn ang="0">
                  <a:pos x="87" y="0"/>
                </a:cxn>
                <a:cxn ang="0">
                  <a:pos x="114" y="12"/>
                </a:cxn>
                <a:cxn ang="0">
                  <a:pos x="140" y="56"/>
                </a:cxn>
                <a:cxn ang="0">
                  <a:pos x="120" y="0"/>
                </a:cxn>
                <a:cxn ang="0">
                  <a:pos x="152" y="8"/>
                </a:cxn>
                <a:cxn ang="0">
                  <a:pos x="182" y="7"/>
                </a:cxn>
                <a:cxn ang="0">
                  <a:pos x="210" y="0"/>
                </a:cxn>
                <a:cxn ang="0">
                  <a:pos x="167" y="51"/>
                </a:cxn>
                <a:cxn ang="0">
                  <a:pos x="171" y="65"/>
                </a:cxn>
                <a:cxn ang="0">
                  <a:pos x="213" y="9"/>
                </a:cxn>
                <a:cxn ang="0">
                  <a:pos x="243" y="0"/>
                </a:cxn>
                <a:cxn ang="0">
                  <a:pos x="260" y="63"/>
                </a:cxn>
                <a:cxn ang="0">
                  <a:pos x="197" y="58"/>
                </a:cxn>
                <a:cxn ang="0">
                  <a:pos x="224" y="33"/>
                </a:cxn>
                <a:cxn ang="0">
                  <a:pos x="222" y="24"/>
                </a:cxn>
                <a:cxn ang="0">
                  <a:pos x="67" y="58"/>
                </a:cxn>
                <a:cxn ang="0">
                  <a:pos x="93" y="33"/>
                </a:cxn>
                <a:cxn ang="0">
                  <a:pos x="92" y="24"/>
                </a:cxn>
                <a:cxn ang="0">
                  <a:pos x="152" y="90"/>
                </a:cxn>
                <a:cxn ang="0">
                  <a:pos x="137" y="85"/>
                </a:cxn>
              </a:cxnLst>
              <a:rect l="0" t="0" r="r" b="b"/>
              <a:pathLst>
                <a:path w="283" h="126">
                  <a:moveTo>
                    <a:pt x="260" y="63"/>
                  </a:moveTo>
                  <a:cubicBezTo>
                    <a:pt x="266" y="79"/>
                    <a:pt x="278" y="123"/>
                    <a:pt x="283" y="126"/>
                  </a:cubicBezTo>
                  <a:cubicBezTo>
                    <a:pt x="251" y="126"/>
                    <a:pt x="251" y="126"/>
                    <a:pt x="251" y="126"/>
                  </a:cubicBezTo>
                  <a:cubicBezTo>
                    <a:pt x="251" y="126"/>
                    <a:pt x="251" y="120"/>
                    <a:pt x="250" y="115"/>
                  </a:cubicBezTo>
                  <a:cubicBezTo>
                    <a:pt x="248" y="110"/>
                    <a:pt x="237" y="72"/>
                    <a:pt x="237" y="72"/>
                  </a:cubicBezTo>
                  <a:cubicBezTo>
                    <a:pt x="186" y="72"/>
                    <a:pt x="186" y="72"/>
                    <a:pt x="186" y="72"/>
                  </a:cubicBezTo>
                  <a:cubicBezTo>
                    <a:pt x="178" y="84"/>
                    <a:pt x="178" y="84"/>
                    <a:pt x="178" y="84"/>
                  </a:cubicBezTo>
                  <a:cubicBezTo>
                    <a:pt x="178" y="84"/>
                    <a:pt x="187" y="114"/>
                    <a:pt x="188" y="115"/>
                  </a:cubicBezTo>
                  <a:cubicBezTo>
                    <a:pt x="189" y="118"/>
                    <a:pt x="193" y="126"/>
                    <a:pt x="193" y="126"/>
                  </a:cubicBezTo>
                  <a:cubicBezTo>
                    <a:pt x="163" y="126"/>
                    <a:pt x="163" y="126"/>
                    <a:pt x="163" y="126"/>
                  </a:cubicBezTo>
                  <a:cubicBezTo>
                    <a:pt x="163" y="126"/>
                    <a:pt x="162" y="121"/>
                    <a:pt x="162" y="120"/>
                  </a:cubicBezTo>
                  <a:cubicBezTo>
                    <a:pt x="161" y="118"/>
                    <a:pt x="159" y="110"/>
                    <a:pt x="159" y="110"/>
                  </a:cubicBezTo>
                  <a:cubicBezTo>
                    <a:pt x="159" y="110"/>
                    <a:pt x="152" y="117"/>
                    <a:pt x="150" y="121"/>
                  </a:cubicBezTo>
                  <a:cubicBezTo>
                    <a:pt x="148" y="124"/>
                    <a:pt x="147" y="126"/>
                    <a:pt x="147" y="126"/>
                  </a:cubicBezTo>
                  <a:cubicBezTo>
                    <a:pt x="123" y="126"/>
                    <a:pt x="123" y="126"/>
                    <a:pt x="123" y="126"/>
                  </a:cubicBezTo>
                  <a:cubicBezTo>
                    <a:pt x="123" y="126"/>
                    <a:pt x="122" y="121"/>
                    <a:pt x="122" y="120"/>
                  </a:cubicBezTo>
                  <a:cubicBezTo>
                    <a:pt x="122" y="118"/>
                    <a:pt x="119" y="109"/>
                    <a:pt x="119" y="109"/>
                  </a:cubicBezTo>
                  <a:cubicBezTo>
                    <a:pt x="119" y="109"/>
                    <a:pt x="112" y="117"/>
                    <a:pt x="110" y="121"/>
                  </a:cubicBezTo>
                  <a:cubicBezTo>
                    <a:pt x="108" y="124"/>
                    <a:pt x="107" y="126"/>
                    <a:pt x="107" y="126"/>
                  </a:cubicBezTo>
                  <a:cubicBezTo>
                    <a:pt x="84" y="126"/>
                    <a:pt x="84" y="126"/>
                    <a:pt x="84" y="126"/>
                  </a:cubicBezTo>
                  <a:cubicBezTo>
                    <a:pt x="84" y="126"/>
                    <a:pt x="90" y="120"/>
                    <a:pt x="93" y="117"/>
                  </a:cubicBezTo>
                  <a:cubicBezTo>
                    <a:pt x="97" y="112"/>
                    <a:pt x="111" y="93"/>
                    <a:pt x="111" y="93"/>
                  </a:cubicBezTo>
                  <a:cubicBezTo>
                    <a:pt x="105" y="72"/>
                    <a:pt x="105" y="72"/>
                    <a:pt x="105" y="72"/>
                  </a:cubicBezTo>
                  <a:cubicBezTo>
                    <a:pt x="55" y="72"/>
                    <a:pt x="55" y="72"/>
                    <a:pt x="55" y="72"/>
                  </a:cubicBezTo>
                  <a:cubicBezTo>
                    <a:pt x="55" y="72"/>
                    <a:pt x="26" y="110"/>
                    <a:pt x="25" y="112"/>
                  </a:cubicBezTo>
                  <a:cubicBezTo>
                    <a:pt x="24" y="113"/>
                    <a:pt x="15" y="125"/>
                    <a:pt x="15" y="126"/>
                  </a:cubicBezTo>
                  <a:cubicBezTo>
                    <a:pt x="0" y="126"/>
                    <a:pt x="0" y="126"/>
                    <a:pt x="0" y="126"/>
                  </a:cubicBezTo>
                  <a:cubicBezTo>
                    <a:pt x="0" y="117"/>
                    <a:pt x="0" y="117"/>
                    <a:pt x="0" y="117"/>
                  </a:cubicBezTo>
                  <a:cubicBezTo>
                    <a:pt x="1" y="116"/>
                    <a:pt x="1" y="116"/>
                    <a:pt x="1" y="116"/>
                  </a:cubicBezTo>
                  <a:cubicBezTo>
                    <a:pt x="1" y="116"/>
                    <a:pt x="23" y="89"/>
                    <a:pt x="42" y="63"/>
                  </a:cubicBezTo>
                  <a:cubicBezTo>
                    <a:pt x="60" y="40"/>
                    <a:pt x="77" y="18"/>
                    <a:pt x="78" y="16"/>
                  </a:cubicBezTo>
                  <a:cubicBezTo>
                    <a:pt x="82" y="11"/>
                    <a:pt x="87" y="0"/>
                    <a:pt x="87" y="0"/>
                  </a:cubicBezTo>
                  <a:cubicBezTo>
                    <a:pt x="113" y="0"/>
                    <a:pt x="113" y="0"/>
                    <a:pt x="113" y="0"/>
                  </a:cubicBezTo>
                  <a:cubicBezTo>
                    <a:pt x="113" y="0"/>
                    <a:pt x="114" y="10"/>
                    <a:pt x="114" y="12"/>
                  </a:cubicBezTo>
                  <a:cubicBezTo>
                    <a:pt x="115" y="14"/>
                    <a:pt x="131" y="67"/>
                    <a:pt x="131" y="67"/>
                  </a:cubicBezTo>
                  <a:cubicBezTo>
                    <a:pt x="140" y="56"/>
                    <a:pt x="140" y="56"/>
                    <a:pt x="140" y="56"/>
                  </a:cubicBezTo>
                  <a:cubicBezTo>
                    <a:pt x="125" y="10"/>
                    <a:pt x="125" y="10"/>
                    <a:pt x="125" y="10"/>
                  </a:cubicBezTo>
                  <a:cubicBezTo>
                    <a:pt x="125" y="10"/>
                    <a:pt x="122" y="1"/>
                    <a:pt x="120" y="0"/>
                  </a:cubicBezTo>
                  <a:cubicBezTo>
                    <a:pt x="151" y="0"/>
                    <a:pt x="151" y="0"/>
                    <a:pt x="151" y="0"/>
                  </a:cubicBezTo>
                  <a:cubicBezTo>
                    <a:pt x="151" y="0"/>
                    <a:pt x="151" y="4"/>
                    <a:pt x="152" y="8"/>
                  </a:cubicBezTo>
                  <a:cubicBezTo>
                    <a:pt x="153" y="12"/>
                    <a:pt x="160" y="35"/>
                    <a:pt x="160" y="35"/>
                  </a:cubicBezTo>
                  <a:cubicBezTo>
                    <a:pt x="160" y="35"/>
                    <a:pt x="181" y="9"/>
                    <a:pt x="182" y="7"/>
                  </a:cubicBezTo>
                  <a:cubicBezTo>
                    <a:pt x="184" y="4"/>
                    <a:pt x="184" y="0"/>
                    <a:pt x="184" y="0"/>
                  </a:cubicBezTo>
                  <a:cubicBezTo>
                    <a:pt x="210" y="0"/>
                    <a:pt x="210" y="0"/>
                    <a:pt x="210" y="0"/>
                  </a:cubicBezTo>
                  <a:cubicBezTo>
                    <a:pt x="210" y="0"/>
                    <a:pt x="205" y="3"/>
                    <a:pt x="197" y="13"/>
                  </a:cubicBezTo>
                  <a:cubicBezTo>
                    <a:pt x="194" y="17"/>
                    <a:pt x="167" y="51"/>
                    <a:pt x="167" y="51"/>
                  </a:cubicBezTo>
                  <a:cubicBezTo>
                    <a:pt x="167" y="51"/>
                    <a:pt x="170" y="59"/>
                    <a:pt x="171" y="63"/>
                  </a:cubicBezTo>
                  <a:cubicBezTo>
                    <a:pt x="171" y="64"/>
                    <a:pt x="171" y="65"/>
                    <a:pt x="171" y="65"/>
                  </a:cubicBezTo>
                  <a:cubicBezTo>
                    <a:pt x="171" y="65"/>
                    <a:pt x="172" y="64"/>
                    <a:pt x="173" y="63"/>
                  </a:cubicBezTo>
                  <a:cubicBezTo>
                    <a:pt x="180" y="54"/>
                    <a:pt x="211" y="13"/>
                    <a:pt x="213" y="9"/>
                  </a:cubicBezTo>
                  <a:cubicBezTo>
                    <a:pt x="215" y="6"/>
                    <a:pt x="217" y="3"/>
                    <a:pt x="218" y="0"/>
                  </a:cubicBezTo>
                  <a:cubicBezTo>
                    <a:pt x="243" y="0"/>
                    <a:pt x="243" y="0"/>
                    <a:pt x="243" y="0"/>
                  </a:cubicBezTo>
                  <a:cubicBezTo>
                    <a:pt x="243" y="0"/>
                    <a:pt x="244" y="7"/>
                    <a:pt x="245" y="9"/>
                  </a:cubicBezTo>
                  <a:lnTo>
                    <a:pt x="260" y="63"/>
                  </a:lnTo>
                  <a:close/>
                  <a:moveTo>
                    <a:pt x="222" y="24"/>
                  </a:moveTo>
                  <a:cubicBezTo>
                    <a:pt x="219" y="32"/>
                    <a:pt x="197" y="58"/>
                    <a:pt x="197" y="58"/>
                  </a:cubicBezTo>
                  <a:cubicBezTo>
                    <a:pt x="231" y="58"/>
                    <a:pt x="231" y="58"/>
                    <a:pt x="231" y="58"/>
                  </a:cubicBezTo>
                  <a:cubicBezTo>
                    <a:pt x="231" y="58"/>
                    <a:pt x="225" y="37"/>
                    <a:pt x="224" y="33"/>
                  </a:cubicBezTo>
                  <a:cubicBezTo>
                    <a:pt x="223" y="29"/>
                    <a:pt x="223" y="24"/>
                    <a:pt x="223" y="24"/>
                  </a:cubicBezTo>
                  <a:cubicBezTo>
                    <a:pt x="223" y="24"/>
                    <a:pt x="223" y="23"/>
                    <a:pt x="222" y="24"/>
                  </a:cubicBezTo>
                  <a:close/>
                  <a:moveTo>
                    <a:pt x="92" y="24"/>
                  </a:moveTo>
                  <a:cubicBezTo>
                    <a:pt x="88" y="32"/>
                    <a:pt x="67" y="58"/>
                    <a:pt x="67" y="58"/>
                  </a:cubicBezTo>
                  <a:cubicBezTo>
                    <a:pt x="101" y="58"/>
                    <a:pt x="101" y="58"/>
                    <a:pt x="101" y="58"/>
                  </a:cubicBezTo>
                  <a:cubicBezTo>
                    <a:pt x="101" y="58"/>
                    <a:pt x="94" y="37"/>
                    <a:pt x="93" y="33"/>
                  </a:cubicBezTo>
                  <a:cubicBezTo>
                    <a:pt x="92" y="29"/>
                    <a:pt x="92" y="24"/>
                    <a:pt x="92" y="24"/>
                  </a:cubicBezTo>
                  <a:cubicBezTo>
                    <a:pt x="92" y="24"/>
                    <a:pt x="92" y="23"/>
                    <a:pt x="92" y="24"/>
                  </a:cubicBezTo>
                  <a:close/>
                  <a:moveTo>
                    <a:pt x="143" y="103"/>
                  </a:moveTo>
                  <a:cubicBezTo>
                    <a:pt x="152" y="90"/>
                    <a:pt x="152" y="90"/>
                    <a:pt x="152" y="90"/>
                  </a:cubicBezTo>
                  <a:cubicBezTo>
                    <a:pt x="151" y="89"/>
                    <a:pt x="146" y="73"/>
                    <a:pt x="146" y="73"/>
                  </a:cubicBezTo>
                  <a:cubicBezTo>
                    <a:pt x="137" y="85"/>
                    <a:pt x="137" y="85"/>
                    <a:pt x="137" y="85"/>
                  </a:cubicBezTo>
                  <a:lnTo>
                    <a:pt x="143" y="10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fr-FR">
                <a:solidFill>
                  <a:prstClr val="black"/>
                </a:solidFill>
                <a:latin typeface="Century Gothic" pitchFamily="34" charset="0"/>
              </a:endParaRPr>
            </a:p>
          </p:txBody>
        </p:sp>
      </p:grpSp>
      <p:sp>
        <p:nvSpPr>
          <p:cNvPr id="15" name="Parallélogramme 14"/>
          <p:cNvSpPr>
            <a:spLocks noChangeAspect="1"/>
          </p:cNvSpPr>
          <p:nvPr/>
        </p:nvSpPr>
        <p:spPr>
          <a:xfrm>
            <a:off x="175417" y="-20465"/>
            <a:ext cx="520701" cy="1003599"/>
          </a:xfrm>
          <a:prstGeom prst="parallelogram">
            <a:avLst>
              <a:gd name="adj" fmla="val 8379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6" name="Connecteur droit 15"/>
          <p:cNvCxnSpPr/>
          <p:nvPr/>
        </p:nvCxnSpPr>
        <p:spPr>
          <a:xfrm>
            <a:off x="545772" y="980633"/>
            <a:ext cx="5760970" cy="0"/>
          </a:xfrm>
          <a:prstGeom prst="line">
            <a:avLst/>
          </a:prstGeom>
          <a:ln w="6350" cmpd="sng">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17"/>
          <p:cNvSpPr>
            <a:spLocks noGrp="1"/>
          </p:cNvSpPr>
          <p:nvPr>
            <p:ph type="sldNum" sz="quarter" idx="4"/>
          </p:nvPr>
        </p:nvSpPr>
        <p:spPr>
          <a:xfrm>
            <a:off x="40815" y="8678334"/>
            <a:ext cx="365318" cy="286396"/>
          </a:xfrm>
          <a:prstGeom prst="rect">
            <a:avLst/>
          </a:prstGeom>
        </p:spPr>
        <p:txBody>
          <a:bodyPr vert="horz" lIns="0" tIns="0" rIns="0" bIns="0" rtlCol="0" anchor="b" anchorCtr="0"/>
          <a:lstStyle>
            <a:lvl1pPr algn="r">
              <a:defRPr sz="800">
                <a:solidFill>
                  <a:schemeClr val="tx2"/>
                </a:solidFill>
                <a:latin typeface="Century Gothic" pitchFamily="34" charset="0"/>
              </a:defRPr>
            </a:lvl1pPr>
          </a:lstStyle>
          <a:p>
            <a:fld id="{3801209A-EBCB-4229-9A21-B7869465F47A}" type="slidenum">
              <a:rPr lang="fr-FR" smtClean="0">
                <a:solidFill>
                  <a:srgbClr val="004563"/>
                </a:solidFill>
              </a:rPr>
              <a:pPr/>
              <a:t>‹N°›</a:t>
            </a:fld>
            <a:r>
              <a:rPr lang="fr-FR" smtClean="0">
                <a:solidFill>
                  <a:srgbClr val="004563"/>
                </a:solidFill>
              </a:rPr>
              <a:t>   |  </a:t>
            </a:r>
            <a:endParaRPr lang="fr-FR">
              <a:solidFill>
                <a:srgbClr val="004563"/>
              </a:solidFill>
            </a:endParaRPr>
          </a:p>
        </p:txBody>
      </p:sp>
      <p:sp>
        <p:nvSpPr>
          <p:cNvPr id="21" name="Espace réservé de la date 3"/>
          <p:cNvSpPr>
            <a:spLocks noGrp="1"/>
          </p:cNvSpPr>
          <p:nvPr>
            <p:ph type="dt" sz="half" idx="2"/>
          </p:nvPr>
        </p:nvSpPr>
        <p:spPr>
          <a:xfrm>
            <a:off x="2628900" y="8678334"/>
            <a:ext cx="1600200" cy="290431"/>
          </a:xfrm>
          <a:prstGeom prst="rect">
            <a:avLst/>
          </a:prstGeom>
        </p:spPr>
        <p:txBody>
          <a:bodyPr lIns="0" tIns="0" rIns="0" bIns="0" anchor="b" anchorCtr="0"/>
          <a:lstStyle>
            <a:lvl1pPr algn="ctr">
              <a:defRPr sz="800" b="1">
                <a:solidFill>
                  <a:schemeClr val="accent4"/>
                </a:solidFill>
                <a:latin typeface="+mj-lt"/>
              </a:defRPr>
            </a:lvl1pPr>
          </a:lstStyle>
          <a:p>
            <a:r>
              <a:rPr lang="fr-FR" smtClean="0">
                <a:solidFill>
                  <a:srgbClr val="E40A38"/>
                </a:solidFill>
              </a:rPr>
              <a:t>MENTION DE CONFIDENTIALITÉ</a:t>
            </a:r>
            <a:endParaRPr lang="fr-FR">
              <a:solidFill>
                <a:srgbClr val="E40A38"/>
              </a:solidFill>
            </a:endParaRPr>
          </a:p>
        </p:txBody>
      </p:sp>
      <p:pic>
        <p:nvPicPr>
          <p:cNvPr id="17" name="Image 16" descr="reinv_met_r_cmyk.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8"/>
              <a:stretch>
                <a:fillRect/>
              </a:stretch>
            </p:blipFill>
          </mc:Choice>
          <mc:Fallback>
            <p:blipFill>
              <a:blip r:embed="rId19"/>
              <a:stretch>
                <a:fillRect/>
              </a:stretch>
            </p:blipFill>
          </mc:Fallback>
        </mc:AlternateContent>
        <p:spPr>
          <a:xfrm>
            <a:off x="5069583" y="8502123"/>
            <a:ext cx="1609598" cy="504972"/>
          </a:xfrm>
          <a:prstGeom prst="rect">
            <a:avLst/>
          </a:prstGeom>
        </p:spPr>
      </p:pic>
    </p:spTree>
    <p:extLst>
      <p:ext uri="{BB962C8B-B14F-4D97-AF65-F5344CB8AC3E}">
        <p14:creationId xmlns:p14="http://schemas.microsoft.com/office/powerpoint/2010/main" val="251482997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ransition>
    <p:fade/>
  </p:transition>
  <p:hf hdr="0"/>
  <p:txStyles>
    <p:titleStyle>
      <a:lvl1pPr algn="l" defTabSz="457200" rtl="0" eaLnBrk="1" latinLnBrk="0" hangingPunct="1">
        <a:spcBef>
          <a:spcPct val="0"/>
        </a:spcBef>
        <a:buNone/>
        <a:defRPr sz="2000" kern="1200">
          <a:solidFill>
            <a:schemeClr val="tx2"/>
          </a:solidFill>
          <a:latin typeface="+mn-lt"/>
          <a:ea typeface="+mj-ea"/>
          <a:cs typeface="+mj-cs"/>
        </a:defRPr>
      </a:lvl1pPr>
    </p:titleStyle>
    <p:bodyStyle>
      <a:lvl1pPr marL="342900" indent="-342900" algn="l" defTabSz="457200" rtl="0" eaLnBrk="1" latinLnBrk="0" hangingPunct="1">
        <a:spcBef>
          <a:spcPct val="20000"/>
        </a:spcBef>
        <a:buFontTx/>
        <a:buBlip>
          <a:blip r:embed="rId20"/>
        </a:buBlip>
        <a:defRPr sz="1800" kern="1200">
          <a:solidFill>
            <a:schemeClr val="tx1"/>
          </a:solidFill>
          <a:latin typeface="Arial" pitchFamily="34" charset="0"/>
          <a:ea typeface="+mn-ea"/>
          <a:cs typeface="Arial" pitchFamily="34" charset="0"/>
        </a:defRPr>
      </a:lvl1pPr>
      <a:lvl2pPr marL="361950" indent="0" algn="l" defTabSz="457200" rtl="0" eaLnBrk="1" latinLnBrk="0" hangingPunct="1">
        <a:spcBef>
          <a:spcPct val="20000"/>
        </a:spcBef>
        <a:buFont typeface="Arial"/>
        <a:buNone/>
        <a:defRPr sz="1800" b="1" kern="1200">
          <a:solidFill>
            <a:schemeClr val="tx1"/>
          </a:solidFill>
          <a:latin typeface="Arial" pitchFamily="34" charset="0"/>
          <a:ea typeface="+mn-ea"/>
          <a:cs typeface="Arial" pitchFamily="34" charset="0"/>
        </a:defRPr>
      </a:lvl2pPr>
      <a:lvl3pPr marL="630238" indent="-268288" algn="l" defTabSz="457200" rtl="0" eaLnBrk="1" latinLnBrk="0" hangingPunct="1">
        <a:spcBef>
          <a:spcPct val="20000"/>
        </a:spcBef>
        <a:buClr>
          <a:schemeClr val="tx2"/>
        </a:buClr>
        <a:buFont typeface="Wingdings" pitchFamily="2" charset="2"/>
        <a:buChar char=""/>
        <a:defRPr sz="1600" kern="1200">
          <a:solidFill>
            <a:schemeClr val="tx1"/>
          </a:solidFill>
          <a:latin typeface="Arial" pitchFamily="34" charset="0"/>
          <a:ea typeface="+mn-ea"/>
          <a:cs typeface="Arial" pitchFamily="34" charset="0"/>
        </a:defRPr>
      </a:lvl3pPr>
      <a:lvl4pPr marL="630238" indent="0" algn="l" defTabSz="457200" rtl="0" eaLnBrk="1" latinLnBrk="0" hangingPunct="1">
        <a:spcBef>
          <a:spcPct val="20000"/>
        </a:spcBef>
        <a:buFontTx/>
        <a:buNone/>
        <a:defRPr sz="1600" kern="1200">
          <a:solidFill>
            <a:schemeClr val="tx1"/>
          </a:solidFill>
          <a:latin typeface="Arial" pitchFamily="34" charset="0"/>
          <a:ea typeface="+mn-ea"/>
          <a:cs typeface="Arial" pitchFamily="34" charset="0"/>
        </a:defRPr>
      </a:lvl4pPr>
      <a:lvl5pPr marL="801688" indent="-171450" algn="l" defTabSz="457200" rtl="0" eaLnBrk="1" latinLnBrk="0" hangingPunct="1">
        <a:spcBef>
          <a:spcPct val="20000"/>
        </a:spcBef>
        <a:buClr>
          <a:schemeClr val="tx2"/>
        </a:buClr>
        <a:buFont typeface="Arial" pitchFamily="34" charset="0"/>
        <a:buChar char="­"/>
        <a:tabLst/>
        <a:defRPr sz="14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0.xml"/><Relationship Id="rId5" Type="http://schemas.openxmlformats.org/officeDocument/2006/relationships/image" Target="../media/image51.png"/><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0.xml"/><Relationship Id="rId5" Type="http://schemas.microsoft.com/office/2007/relationships/hdphoto" Target="../media/hdphoto1.wdp"/><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8.png"/><Relationship Id="rId1" Type="http://schemas.openxmlformats.org/officeDocument/2006/relationships/slideLayout" Target="../slideLayouts/slideLayout130.xml"/><Relationship Id="rId5" Type="http://schemas.openxmlformats.org/officeDocument/2006/relationships/image" Target="../media/image59.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35.png"/><Relationship Id="rId1" Type="http://schemas.openxmlformats.org/officeDocument/2006/relationships/slideLayout" Target="../slideLayouts/slideLayout98.xml"/><Relationship Id="rId5" Type="http://schemas.openxmlformats.org/officeDocument/2006/relationships/image" Target="../media/image66.png"/><Relationship Id="rId4" Type="http://schemas.openxmlformats.org/officeDocument/2006/relationships/image" Target="../media/image65.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114.xml"/><Relationship Id="rId5" Type="http://schemas.openxmlformats.org/officeDocument/2006/relationships/image" Target="../media/image67.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2.xml"/><Relationship Id="rId5" Type="http://schemas.openxmlformats.org/officeDocument/2006/relationships/image" Target="../media/image36.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50.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50.xml"/><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3629025"/>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58" y="6077297"/>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6" y="964729"/>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2"/>
          <p:cNvSpPr txBox="1">
            <a:spLocks/>
          </p:cNvSpPr>
          <p:nvPr/>
        </p:nvSpPr>
        <p:spPr>
          <a:xfrm>
            <a:off x="980728" y="1305968"/>
            <a:ext cx="6176370" cy="2905992"/>
          </a:xfrm>
          <a:prstGeom prst="rect">
            <a:avLst/>
          </a:prstGeom>
        </p:spPr>
        <p:txBody>
          <a:bodyPr vert="horz" lIns="0" tIns="0" rIns="0" bIns="0" rtlCol="0" anchor="t" anchorCtr="0">
            <a:noAutofit/>
          </a:bodyPr>
          <a:lstStyle>
            <a:lvl1pPr algn="l" defTabSz="457200" rtl="0" eaLnBrk="1" latinLnBrk="0" hangingPunct="1">
              <a:spcBef>
                <a:spcPct val="0"/>
              </a:spcBef>
              <a:buNone/>
              <a:defRPr sz="2000" kern="1200">
                <a:solidFill>
                  <a:schemeClr val="tx2"/>
                </a:solidFill>
                <a:latin typeface="+mn-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smtClean="0">
                <a:ln>
                  <a:noFill/>
                </a:ln>
                <a:solidFill>
                  <a:srgbClr val="004563"/>
                </a:solidFill>
                <a:effectLst/>
                <a:uLnTx/>
                <a:uFillTx/>
                <a:latin typeface="Arial"/>
                <a:ea typeface="+mj-ea"/>
                <a:cs typeface="+mj-cs"/>
              </a:rPr>
              <a:t>Créer une demande client</a:t>
            </a:r>
          </a:p>
          <a:p>
            <a:pPr marL="0" marR="0" lvl="0" indent="0" algn="l" defTabSz="457200" rtl="0" eaLnBrk="1" fontAlgn="auto" latinLnBrk="0" hangingPunct="1">
              <a:lnSpc>
                <a:spcPct val="100000"/>
              </a:lnSpc>
              <a:spcBef>
                <a:spcPct val="0"/>
              </a:spcBef>
              <a:spcAft>
                <a:spcPts val="0"/>
              </a:spcAft>
              <a:buClrTx/>
              <a:buSzTx/>
              <a:buFontTx/>
              <a:buNone/>
              <a:tabLst/>
              <a:defRPr/>
            </a:pPr>
            <a:endParaRPr lang="fr-FR" dirty="0">
              <a:solidFill>
                <a:srgbClr val="004563"/>
              </a:solidFill>
              <a:latin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smtClean="0">
              <a:ln>
                <a:noFill/>
              </a:ln>
              <a:solidFill>
                <a:srgbClr val="004563"/>
              </a:solidFill>
              <a:effectLst/>
              <a:uLnTx/>
              <a:uFillTx/>
              <a:latin typeface="Arial"/>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smtClean="0">
              <a:ln>
                <a:noFill/>
              </a:ln>
              <a:solidFill>
                <a:srgbClr val="004563"/>
              </a:solidFill>
              <a:effectLst/>
              <a:uLnTx/>
              <a:uFillTx/>
              <a:latin typeface="Arial"/>
              <a:ea typeface="+mj-ea"/>
              <a:cs typeface="+mj-cs"/>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smtClean="0">
              <a:solidFill>
                <a:srgbClr val="004563"/>
              </a:solidFill>
              <a:latin typeface="Arial"/>
            </a:endParaRPr>
          </a:p>
          <a:p>
            <a:endParaRPr lang="fr-FR" dirty="0" smtClean="0">
              <a:solidFill>
                <a:srgbClr val="004563"/>
              </a:solidFill>
              <a:latin typeface="Arial"/>
            </a:endParaRPr>
          </a:p>
          <a:p>
            <a:r>
              <a:rPr lang="fr-FR" dirty="0" smtClean="0">
                <a:solidFill>
                  <a:srgbClr val="004563"/>
                </a:solidFill>
                <a:latin typeface="Arial"/>
              </a:rPr>
              <a:t>Consulter </a:t>
            </a:r>
            <a:r>
              <a:rPr lang="fr-FR" dirty="0">
                <a:solidFill>
                  <a:srgbClr val="004563"/>
                </a:solidFill>
                <a:latin typeface="Arial"/>
              </a:rPr>
              <a:t>et répondre à une </a:t>
            </a:r>
            <a:r>
              <a:rPr lang="fr-FR" dirty="0" smtClean="0">
                <a:solidFill>
                  <a:srgbClr val="004563"/>
                </a:solidFill>
                <a:latin typeface="Arial"/>
              </a:rPr>
              <a:t>publication</a:t>
            </a: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smtClean="0">
              <a:solidFill>
                <a:srgbClr val="004563"/>
              </a:solidFill>
              <a:latin typeface="Arial"/>
            </a:endParaRPr>
          </a:p>
          <a:p>
            <a:r>
              <a:rPr lang="fr-FR" dirty="0" smtClean="0">
                <a:solidFill>
                  <a:srgbClr val="004563"/>
                </a:solidFill>
                <a:latin typeface="Arial"/>
              </a:rPr>
              <a:t>Créer une publication avec document</a:t>
            </a:r>
          </a:p>
        </p:txBody>
      </p:sp>
      <p:sp>
        <p:nvSpPr>
          <p:cNvPr id="6" name="ZoneTexte 5"/>
          <p:cNvSpPr txBox="1"/>
          <p:nvPr/>
        </p:nvSpPr>
        <p:spPr>
          <a:xfrm>
            <a:off x="1115610" y="133732"/>
            <a:ext cx="4431021" cy="830997"/>
          </a:xfrm>
          <a:prstGeom prst="rect">
            <a:avLst/>
          </a:prstGeom>
          <a:noFill/>
        </p:spPr>
        <p:txBody>
          <a:bodyPr wrap="none" rtlCol="0">
            <a:spAutoFit/>
          </a:bodyPr>
          <a:lstStyle/>
          <a:p>
            <a:pPr algn="ctr"/>
            <a:r>
              <a:rPr lang="fr-FR" sz="2400" b="1" u="sng" dirty="0" smtClean="0">
                <a:solidFill>
                  <a:schemeClr val="tx2"/>
                </a:solidFill>
                <a:latin typeface="Aharoni" panose="02010803020104030203" pitchFamily="2" charset="-79"/>
                <a:cs typeface="Aharoni" panose="02010803020104030203" pitchFamily="2" charset="-79"/>
              </a:rPr>
              <a:t>PRCP AGENTS MANDATAIRES</a:t>
            </a:r>
          </a:p>
          <a:p>
            <a:pPr algn="ctr"/>
            <a:r>
              <a:rPr lang="fr-FR" sz="2400" dirty="0" smtClean="0">
                <a:solidFill>
                  <a:schemeClr val="tx2"/>
                </a:solidFill>
                <a:latin typeface="Aharoni" panose="02010803020104030203" pitchFamily="2" charset="-79"/>
                <a:cs typeface="Aharoni" panose="02010803020104030203" pitchFamily="2" charset="-79"/>
              </a:rPr>
              <a:t>Les Essentiels</a:t>
            </a:r>
            <a:endParaRPr lang="fr-FR" sz="2400" dirty="0">
              <a:solidFill>
                <a:schemeClr val="tx2"/>
              </a:solidFill>
              <a:latin typeface="Aharoni" panose="02010803020104030203" pitchFamily="2" charset="-79"/>
              <a:cs typeface="Aharoni" panose="02010803020104030203" pitchFamily="2" charset="-79"/>
            </a:endParaRPr>
          </a:p>
        </p:txBody>
      </p:sp>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482" t="28270" r="54104" b="70177"/>
          <a:stretch/>
        </p:blipFill>
        <p:spPr bwMode="auto">
          <a:xfrm>
            <a:off x="4074123" y="1891025"/>
            <a:ext cx="1031694" cy="156114"/>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Lst>
        </p:spPr>
      </p:pic>
      <p:sp>
        <p:nvSpPr>
          <p:cNvPr id="16" name="ZoneTexte 15"/>
          <p:cNvSpPr txBox="1"/>
          <p:nvPr/>
        </p:nvSpPr>
        <p:spPr>
          <a:xfrm>
            <a:off x="3068960" y="1806660"/>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18" name="ZoneTexte 17"/>
          <p:cNvSpPr txBox="1"/>
          <p:nvPr/>
        </p:nvSpPr>
        <p:spPr>
          <a:xfrm>
            <a:off x="620688" y="2151003"/>
            <a:ext cx="1157305" cy="338554"/>
          </a:xfrm>
          <a:prstGeom prst="rect">
            <a:avLst/>
          </a:prstGeom>
          <a:noFill/>
        </p:spPr>
        <p:txBody>
          <a:bodyPr wrap="none" rtlCol="0">
            <a:spAutoFit/>
          </a:bodyPr>
          <a:lstStyle/>
          <a:p>
            <a:r>
              <a:rPr lang="fr-FR" sz="1600" dirty="0" smtClean="0">
                <a:solidFill>
                  <a:schemeClr val="tx2"/>
                </a:solidFill>
              </a:rPr>
              <a:t>Renseigner </a:t>
            </a:r>
            <a:endParaRPr lang="fr-FR" sz="1600" dirty="0">
              <a:solidFill>
                <a:schemeClr val="tx2"/>
              </a:solidFill>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4824" y="1784308"/>
            <a:ext cx="780681" cy="239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ZoneTexte 20"/>
          <p:cNvSpPr txBox="1"/>
          <p:nvPr/>
        </p:nvSpPr>
        <p:spPr>
          <a:xfrm>
            <a:off x="677899" y="1780852"/>
            <a:ext cx="950901" cy="338554"/>
          </a:xfrm>
          <a:prstGeom prst="rect">
            <a:avLst/>
          </a:prstGeom>
          <a:noFill/>
        </p:spPr>
        <p:txBody>
          <a:bodyPr wrap="none" rtlCol="0">
            <a:spAutoFit/>
          </a:bodyPr>
          <a:lstStyle/>
          <a:p>
            <a:r>
              <a:rPr lang="fr-FR" sz="1600" dirty="0" smtClean="0">
                <a:solidFill>
                  <a:schemeClr val="tx2"/>
                </a:solidFill>
              </a:rPr>
              <a:t>Depuis le</a:t>
            </a:r>
            <a:endParaRPr lang="fr-FR" sz="1600" dirty="0">
              <a:solidFill>
                <a:schemeClr val="tx2"/>
              </a:solidFill>
            </a:endParaRPr>
          </a:p>
        </p:txBody>
      </p:sp>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9897" t="19727" r="81275" b="72418"/>
          <a:stretch/>
        </p:blipFill>
        <p:spPr bwMode="auto">
          <a:xfrm>
            <a:off x="1772815" y="2140892"/>
            <a:ext cx="1089707" cy="48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ZoneTexte 22"/>
          <p:cNvSpPr txBox="1"/>
          <p:nvPr/>
        </p:nvSpPr>
        <p:spPr>
          <a:xfrm>
            <a:off x="344062" y="2699792"/>
            <a:ext cx="1459054" cy="338554"/>
          </a:xfrm>
          <a:prstGeom prst="rect">
            <a:avLst/>
          </a:prstGeom>
          <a:noFill/>
        </p:spPr>
        <p:txBody>
          <a:bodyPr wrap="none" rtlCol="0">
            <a:spAutoFit/>
          </a:bodyPr>
          <a:lstStyle/>
          <a:p>
            <a:r>
              <a:rPr lang="fr-FR" sz="1600" dirty="0" smtClean="0">
                <a:solidFill>
                  <a:schemeClr val="tx2"/>
                </a:solidFill>
              </a:rPr>
              <a:t>Cliquer/Glisser </a:t>
            </a:r>
            <a:endParaRPr lang="fr-FR" sz="1600" dirty="0">
              <a:solidFill>
                <a:schemeClr val="tx2"/>
              </a:solidFill>
            </a:endParaRPr>
          </a:p>
        </p:txBody>
      </p:sp>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r="50000"/>
          <a:stretch/>
        </p:blipFill>
        <p:spPr bwMode="auto">
          <a:xfrm>
            <a:off x="1740357" y="2678306"/>
            <a:ext cx="2348121" cy="381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ZoneTexte 24"/>
          <p:cNvSpPr txBox="1"/>
          <p:nvPr/>
        </p:nvSpPr>
        <p:spPr>
          <a:xfrm>
            <a:off x="3063783" y="2195736"/>
            <a:ext cx="1157305" cy="338554"/>
          </a:xfrm>
          <a:prstGeom prst="rect">
            <a:avLst/>
          </a:prstGeom>
          <a:noFill/>
        </p:spPr>
        <p:txBody>
          <a:bodyPr wrap="none" rtlCol="0">
            <a:spAutoFit/>
          </a:bodyPr>
          <a:lstStyle/>
          <a:p>
            <a:r>
              <a:rPr lang="fr-FR" sz="1600" dirty="0" smtClean="0">
                <a:solidFill>
                  <a:schemeClr val="tx2"/>
                </a:solidFill>
              </a:rPr>
              <a:t>Renseigner </a:t>
            </a:r>
            <a:endParaRPr lang="fr-FR" sz="1600" dirty="0">
              <a:solidFill>
                <a:schemeClr val="tx2"/>
              </a:solidFill>
            </a:endParaRPr>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0671" y="2274800"/>
            <a:ext cx="1952625"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ZoneTexte 26"/>
          <p:cNvSpPr txBox="1"/>
          <p:nvPr/>
        </p:nvSpPr>
        <p:spPr>
          <a:xfrm>
            <a:off x="4371849" y="2721278"/>
            <a:ext cx="857351" cy="338554"/>
          </a:xfrm>
          <a:prstGeom prst="rect">
            <a:avLst/>
          </a:prstGeom>
          <a:noFill/>
        </p:spPr>
        <p:txBody>
          <a:bodyPr wrap="none" rtlCol="0">
            <a:spAutoFit/>
          </a:bodyPr>
          <a:lstStyle/>
          <a:p>
            <a:r>
              <a:rPr lang="fr-FR" sz="1600" dirty="0" smtClean="0">
                <a:solidFill>
                  <a:schemeClr val="tx2"/>
                </a:solidFill>
              </a:rPr>
              <a:t>Ajouter </a:t>
            </a:r>
            <a:endParaRPr lang="fr-FR" sz="1600" dirty="0">
              <a:solidFill>
                <a:schemeClr val="tx2"/>
              </a:solidFill>
            </a:endParaRPr>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46712" y="2776255"/>
            <a:ext cx="9906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ZoneTexte 28"/>
          <p:cNvSpPr txBox="1"/>
          <p:nvPr/>
        </p:nvSpPr>
        <p:spPr>
          <a:xfrm>
            <a:off x="1073589" y="3111624"/>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1672" y="3173953"/>
            <a:ext cx="10001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ZoneTexte 30"/>
          <p:cNvSpPr txBox="1"/>
          <p:nvPr/>
        </p:nvSpPr>
        <p:spPr>
          <a:xfrm>
            <a:off x="1052736" y="4572000"/>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32" name="ZoneTexte 31"/>
          <p:cNvSpPr txBox="1"/>
          <p:nvPr/>
        </p:nvSpPr>
        <p:spPr>
          <a:xfrm>
            <a:off x="3487374" y="4572000"/>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34" name="ZoneTexte 33"/>
          <p:cNvSpPr txBox="1"/>
          <p:nvPr/>
        </p:nvSpPr>
        <p:spPr>
          <a:xfrm>
            <a:off x="1863151" y="5069482"/>
            <a:ext cx="2250040" cy="338554"/>
          </a:xfrm>
          <a:prstGeom prst="rect">
            <a:avLst/>
          </a:prstGeom>
          <a:noFill/>
        </p:spPr>
        <p:txBody>
          <a:bodyPr wrap="none" rtlCol="0">
            <a:spAutoFit/>
          </a:bodyPr>
          <a:lstStyle/>
          <a:p>
            <a:r>
              <a:rPr lang="fr-FR" sz="1600" dirty="0" smtClean="0">
                <a:solidFill>
                  <a:srgbClr val="00B050"/>
                </a:solidFill>
              </a:rPr>
              <a:t>Composer votre réponse</a:t>
            </a:r>
            <a:endParaRPr lang="fr-FR" sz="1600" dirty="0">
              <a:solidFill>
                <a:srgbClr val="00B050"/>
              </a:solidFill>
            </a:endParaRPr>
          </a:p>
        </p:txBody>
      </p:sp>
      <p:sp>
        <p:nvSpPr>
          <p:cNvPr id="35" name="ZoneTexte 34"/>
          <p:cNvSpPr txBox="1"/>
          <p:nvPr/>
        </p:nvSpPr>
        <p:spPr>
          <a:xfrm>
            <a:off x="2011604" y="5587261"/>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6040" y="4572000"/>
            <a:ext cx="5715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83728" y="4634814"/>
            <a:ext cx="676275"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9998" y="5669670"/>
            <a:ext cx="7810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Ellipse 38"/>
          <p:cNvSpPr/>
          <p:nvPr/>
        </p:nvSpPr>
        <p:spPr>
          <a:xfrm>
            <a:off x="2852936" y="187258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0" name="Ellipse 39"/>
          <p:cNvSpPr/>
          <p:nvPr/>
        </p:nvSpPr>
        <p:spPr>
          <a:xfrm>
            <a:off x="426747" y="2216925"/>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1" name="Ellipse 40"/>
          <p:cNvSpPr/>
          <p:nvPr/>
        </p:nvSpPr>
        <p:spPr>
          <a:xfrm>
            <a:off x="2889159" y="2216925"/>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42" name="Ellipse 41"/>
          <p:cNvSpPr/>
          <p:nvPr/>
        </p:nvSpPr>
        <p:spPr>
          <a:xfrm>
            <a:off x="446756" y="183569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3" name="Ellipse 42"/>
          <p:cNvSpPr/>
          <p:nvPr/>
        </p:nvSpPr>
        <p:spPr>
          <a:xfrm>
            <a:off x="121361" y="275842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44" name="Ellipse 43"/>
          <p:cNvSpPr/>
          <p:nvPr/>
        </p:nvSpPr>
        <p:spPr>
          <a:xfrm>
            <a:off x="4098118" y="279782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sp>
        <p:nvSpPr>
          <p:cNvPr id="45" name="Ellipse 44"/>
          <p:cNvSpPr/>
          <p:nvPr/>
        </p:nvSpPr>
        <p:spPr>
          <a:xfrm>
            <a:off x="827649" y="316206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7</a:t>
            </a:r>
          </a:p>
        </p:txBody>
      </p:sp>
      <p:sp>
        <p:nvSpPr>
          <p:cNvPr id="46" name="Ellipse 45"/>
          <p:cNvSpPr/>
          <p:nvPr/>
        </p:nvSpPr>
        <p:spPr>
          <a:xfrm>
            <a:off x="3295250" y="463884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7" name="Ellipse 46"/>
          <p:cNvSpPr/>
          <p:nvPr/>
        </p:nvSpPr>
        <p:spPr>
          <a:xfrm>
            <a:off x="1603451" y="513540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8" name="Ellipse 47"/>
          <p:cNvSpPr/>
          <p:nvPr/>
        </p:nvSpPr>
        <p:spPr>
          <a:xfrm>
            <a:off x="1721854" y="565512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49" name="Ellipse 48"/>
          <p:cNvSpPr/>
          <p:nvPr/>
        </p:nvSpPr>
        <p:spPr>
          <a:xfrm>
            <a:off x="825087" y="463792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50" name="ZoneTexte 49"/>
          <p:cNvSpPr txBox="1"/>
          <p:nvPr/>
        </p:nvSpPr>
        <p:spPr>
          <a:xfrm>
            <a:off x="979956" y="7030792"/>
            <a:ext cx="950901" cy="338554"/>
          </a:xfrm>
          <a:prstGeom prst="rect">
            <a:avLst/>
          </a:prstGeom>
          <a:noFill/>
        </p:spPr>
        <p:txBody>
          <a:bodyPr wrap="none" rtlCol="0">
            <a:spAutoFit/>
          </a:bodyPr>
          <a:lstStyle/>
          <a:p>
            <a:r>
              <a:rPr lang="fr-FR" sz="1600" dirty="0" smtClean="0">
                <a:solidFill>
                  <a:schemeClr val="tx2"/>
                </a:solidFill>
              </a:rPr>
              <a:t>Depuis le</a:t>
            </a:r>
            <a:endParaRPr lang="fr-FR" sz="1600" dirty="0">
              <a:solidFill>
                <a:schemeClr val="tx2"/>
              </a:solidFill>
            </a:endParaRPr>
          </a:p>
        </p:txBody>
      </p:sp>
      <p:sp>
        <p:nvSpPr>
          <p:cNvPr id="51" name="Ellipse 50"/>
          <p:cNvSpPr/>
          <p:nvPr/>
        </p:nvSpPr>
        <p:spPr>
          <a:xfrm>
            <a:off x="748813" y="708563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52" name="ZoneTexte 51"/>
          <p:cNvSpPr txBox="1"/>
          <p:nvPr/>
        </p:nvSpPr>
        <p:spPr>
          <a:xfrm>
            <a:off x="3140968" y="7020272"/>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53" name="Ellipse 52"/>
          <p:cNvSpPr/>
          <p:nvPr/>
        </p:nvSpPr>
        <p:spPr>
          <a:xfrm>
            <a:off x="2924944" y="708619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1037"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5243" y="7127589"/>
            <a:ext cx="7048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3316" y="7057342"/>
            <a:ext cx="1066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37395" y="7452320"/>
            <a:ext cx="7715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 name="ZoneTexte 56"/>
          <p:cNvSpPr txBox="1"/>
          <p:nvPr/>
        </p:nvSpPr>
        <p:spPr>
          <a:xfrm>
            <a:off x="979338" y="7452320"/>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58" name="Ellipse 57"/>
          <p:cNvSpPr/>
          <p:nvPr/>
        </p:nvSpPr>
        <p:spPr>
          <a:xfrm>
            <a:off x="745421" y="751824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59" name="ZoneTexte 58"/>
          <p:cNvSpPr txBox="1"/>
          <p:nvPr/>
        </p:nvSpPr>
        <p:spPr>
          <a:xfrm>
            <a:off x="3098876" y="7392669"/>
            <a:ext cx="2250040" cy="338554"/>
          </a:xfrm>
          <a:prstGeom prst="rect">
            <a:avLst/>
          </a:prstGeom>
          <a:noFill/>
        </p:spPr>
        <p:txBody>
          <a:bodyPr wrap="none" rtlCol="0">
            <a:spAutoFit/>
          </a:bodyPr>
          <a:lstStyle/>
          <a:p>
            <a:r>
              <a:rPr lang="fr-FR" sz="1600" dirty="0" smtClean="0">
                <a:solidFill>
                  <a:srgbClr val="00B050"/>
                </a:solidFill>
              </a:rPr>
              <a:t>Composer votre réponse</a:t>
            </a:r>
            <a:endParaRPr lang="fr-FR" sz="1600" dirty="0">
              <a:solidFill>
                <a:srgbClr val="00B050"/>
              </a:solidFill>
            </a:endParaRPr>
          </a:p>
        </p:txBody>
      </p:sp>
      <p:sp>
        <p:nvSpPr>
          <p:cNvPr id="60" name="Ellipse 59"/>
          <p:cNvSpPr/>
          <p:nvPr/>
        </p:nvSpPr>
        <p:spPr>
          <a:xfrm>
            <a:off x="2839176" y="745859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pic>
        <p:nvPicPr>
          <p:cNvPr id="104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8840" y="7891983"/>
            <a:ext cx="873114" cy="313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06977" y="8304410"/>
            <a:ext cx="627727" cy="26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93096" y="8347273"/>
            <a:ext cx="7048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ZoneTexte 63"/>
          <p:cNvSpPr txBox="1"/>
          <p:nvPr/>
        </p:nvSpPr>
        <p:spPr>
          <a:xfrm>
            <a:off x="978500" y="7885136"/>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65" name="ZoneTexte 64"/>
          <p:cNvSpPr txBox="1"/>
          <p:nvPr/>
        </p:nvSpPr>
        <p:spPr>
          <a:xfrm>
            <a:off x="1041513" y="8297639"/>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66" name="ZoneTexte 65"/>
          <p:cNvSpPr txBox="1"/>
          <p:nvPr/>
        </p:nvSpPr>
        <p:spPr>
          <a:xfrm>
            <a:off x="3246583" y="8297639"/>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67" name="Ellipse 66"/>
          <p:cNvSpPr/>
          <p:nvPr/>
        </p:nvSpPr>
        <p:spPr>
          <a:xfrm>
            <a:off x="760434" y="796484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68" name="Ellipse 67"/>
          <p:cNvSpPr/>
          <p:nvPr/>
        </p:nvSpPr>
        <p:spPr>
          <a:xfrm>
            <a:off x="2923495" y="790462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sp>
        <p:nvSpPr>
          <p:cNvPr id="69" name="Ellipse 68"/>
          <p:cNvSpPr/>
          <p:nvPr/>
        </p:nvSpPr>
        <p:spPr>
          <a:xfrm>
            <a:off x="789864" y="836430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7</a:t>
            </a:r>
          </a:p>
        </p:txBody>
      </p:sp>
      <p:sp>
        <p:nvSpPr>
          <p:cNvPr id="70" name="Ellipse 69"/>
          <p:cNvSpPr/>
          <p:nvPr/>
        </p:nvSpPr>
        <p:spPr>
          <a:xfrm>
            <a:off x="2895028" y="836356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8</a:t>
            </a:r>
          </a:p>
        </p:txBody>
      </p:sp>
      <p:sp>
        <p:nvSpPr>
          <p:cNvPr id="71" name="ZoneTexte 70"/>
          <p:cNvSpPr txBox="1"/>
          <p:nvPr/>
        </p:nvSpPr>
        <p:spPr>
          <a:xfrm>
            <a:off x="3145551" y="7832996"/>
            <a:ext cx="1914307" cy="338554"/>
          </a:xfrm>
          <a:prstGeom prst="rect">
            <a:avLst/>
          </a:prstGeom>
          <a:noFill/>
        </p:spPr>
        <p:txBody>
          <a:bodyPr wrap="none" rtlCol="0">
            <a:spAutoFit/>
          </a:bodyPr>
          <a:lstStyle/>
          <a:p>
            <a:r>
              <a:rPr lang="fr-FR" sz="1600" dirty="0" smtClean="0">
                <a:solidFill>
                  <a:srgbClr val="00B050"/>
                </a:solidFill>
              </a:rPr>
              <a:t>Sélectionner la pièce</a:t>
            </a:r>
            <a:endParaRPr lang="fr-FR" sz="1600" dirty="0">
              <a:solidFill>
                <a:srgbClr val="00B050"/>
              </a:solidFill>
            </a:endParaRPr>
          </a:p>
        </p:txBody>
      </p:sp>
    </p:spTree>
    <p:extLst>
      <p:ext uri="{BB962C8B-B14F-4D97-AF65-F5344CB8AC3E}">
        <p14:creationId xmlns:p14="http://schemas.microsoft.com/office/powerpoint/2010/main" val="114330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La nouvelle ergonomie </a:t>
            </a:r>
            <a:r>
              <a:rPr lang="fr-FR" dirty="0" err="1" smtClean="0"/>
              <a:t>Salesforce</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10</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2" name="ZoneTexte 1"/>
          <p:cNvSpPr txBox="1"/>
          <p:nvPr/>
        </p:nvSpPr>
        <p:spPr>
          <a:xfrm>
            <a:off x="1916832" y="1187624"/>
            <a:ext cx="2633734" cy="307777"/>
          </a:xfrm>
          <a:prstGeom prst="rect">
            <a:avLst/>
          </a:prstGeom>
          <a:noFill/>
        </p:spPr>
        <p:txBody>
          <a:bodyPr wrap="none" lIns="0" tIns="0" rIns="0" bIns="0" rtlCol="0">
            <a:spAutoFit/>
          </a:bodyPr>
          <a:lstStyle/>
          <a:p>
            <a:r>
              <a:rPr lang="fr-FR" sz="2000" b="1" dirty="0" smtClean="0">
                <a:solidFill>
                  <a:srgbClr val="92D050"/>
                </a:solidFill>
                <a:cs typeface="Arial" pitchFamily="34" charset="0"/>
              </a:rPr>
              <a:t>Accueil et généralités</a:t>
            </a: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2" y="2165902"/>
            <a:ext cx="5857337" cy="2512315"/>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15" name="Rectangle à coins arrondis 14"/>
          <p:cNvSpPr/>
          <p:nvPr/>
        </p:nvSpPr>
        <p:spPr>
          <a:xfrm>
            <a:off x="235188" y="1667957"/>
            <a:ext cx="897468" cy="338585"/>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AVANT</a:t>
            </a:r>
            <a:endParaRPr lang="fr-FR" sz="1400" b="1" dirty="0">
              <a:solidFill>
                <a:srgbClr val="004563"/>
              </a:solidFill>
            </a:endParaRPr>
          </a:p>
        </p:txBody>
      </p:sp>
      <p:sp>
        <p:nvSpPr>
          <p:cNvPr id="16" name="Rectangle à coins arrondis 15"/>
          <p:cNvSpPr/>
          <p:nvPr/>
        </p:nvSpPr>
        <p:spPr>
          <a:xfrm>
            <a:off x="1103916" y="3039493"/>
            <a:ext cx="1976621" cy="374623"/>
          </a:xfrm>
          <a:prstGeom prst="wedgeRoundRectCallout">
            <a:avLst>
              <a:gd name="adj1" fmla="val -36980"/>
              <a:gd name="adj2" fmla="val -64581"/>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t>Une recherche par type d’objet</a:t>
            </a:r>
            <a:endParaRPr lang="fr-FR" sz="1100" b="1" dirty="0"/>
          </a:p>
        </p:txBody>
      </p:sp>
      <p:sp>
        <p:nvSpPr>
          <p:cNvPr id="17" name="Ellipse 16"/>
          <p:cNvSpPr/>
          <p:nvPr/>
        </p:nvSpPr>
        <p:spPr>
          <a:xfrm>
            <a:off x="1132656" y="3189997"/>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Franklin Gothic Book"/>
                <a:ea typeface="+mn-ea"/>
                <a:cs typeface="+mn-cs"/>
              </a:rPr>
              <a:t>1</a:t>
            </a:r>
          </a:p>
        </p:txBody>
      </p:sp>
      <p:sp>
        <p:nvSpPr>
          <p:cNvPr id="24" name="Rectangle à coins arrondis 23"/>
          <p:cNvSpPr/>
          <p:nvPr/>
        </p:nvSpPr>
        <p:spPr>
          <a:xfrm>
            <a:off x="885365" y="4063168"/>
            <a:ext cx="3179900" cy="374623"/>
          </a:xfrm>
          <a:prstGeom prst="wedgeRoundRectCallout">
            <a:avLst>
              <a:gd name="adj1" fmla="val -36980"/>
              <a:gd name="adj2" fmla="val -64581"/>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t>Pas de survol, affichant les informations contextuelles sur les liens</a:t>
            </a:r>
            <a:endParaRPr lang="fr-FR" sz="1100" b="1" dirty="0"/>
          </a:p>
        </p:txBody>
      </p:sp>
      <p:sp>
        <p:nvSpPr>
          <p:cNvPr id="25" name="Ellipse 24"/>
          <p:cNvSpPr/>
          <p:nvPr/>
        </p:nvSpPr>
        <p:spPr>
          <a:xfrm>
            <a:off x="3744756" y="420698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Franklin Gothic Book"/>
                <a:ea typeface="+mn-ea"/>
                <a:cs typeface="+mn-cs"/>
              </a:rPr>
              <a:t>2</a:t>
            </a:r>
          </a:p>
        </p:txBody>
      </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3723" b="39663"/>
          <a:stretch/>
        </p:blipFill>
        <p:spPr bwMode="auto">
          <a:xfrm>
            <a:off x="1103916" y="4946107"/>
            <a:ext cx="5071086" cy="2507631"/>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29" name="Rectangle à coins arrondis 28"/>
          <p:cNvSpPr/>
          <p:nvPr/>
        </p:nvSpPr>
        <p:spPr>
          <a:xfrm>
            <a:off x="1275426" y="7742491"/>
            <a:ext cx="3301707" cy="439934"/>
          </a:xfrm>
          <a:prstGeom prst="roundRect">
            <a:avLst/>
          </a:pr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solidFill>
                  <a:srgbClr val="002060"/>
                </a:solidFill>
              </a:rPr>
              <a:t>Le survol permet d’afficher les informations utiles sans avoir à ouvrir la page du lien</a:t>
            </a:r>
            <a:endParaRPr lang="fr-FR" sz="1200" dirty="0">
              <a:solidFill>
                <a:srgbClr val="002060"/>
              </a:solidFill>
            </a:endParaRPr>
          </a:p>
        </p:txBody>
      </p:sp>
      <p:sp>
        <p:nvSpPr>
          <p:cNvPr id="30" name="Rectangle à coins arrondis 29"/>
          <p:cNvSpPr/>
          <p:nvPr/>
        </p:nvSpPr>
        <p:spPr>
          <a:xfrm>
            <a:off x="4094195" y="5522534"/>
            <a:ext cx="1976621" cy="651295"/>
          </a:xfrm>
          <a:prstGeom prst="wedgeRoundRectCallout">
            <a:avLst>
              <a:gd name="adj1" fmla="val 4480"/>
              <a:gd name="adj2" fmla="val -60023"/>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t>Une recherche unique sur tous les éléments présents dans Salesforce</a:t>
            </a:r>
            <a:endParaRPr lang="fr-FR" sz="1100" b="1" dirty="0"/>
          </a:p>
        </p:txBody>
      </p:sp>
      <p:sp>
        <p:nvSpPr>
          <p:cNvPr id="31" name="Rectangle à coins arrondis 30"/>
          <p:cNvSpPr/>
          <p:nvPr/>
        </p:nvSpPr>
        <p:spPr>
          <a:xfrm>
            <a:off x="358158" y="4882934"/>
            <a:ext cx="897468" cy="338585"/>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APRES</a:t>
            </a:r>
            <a:endParaRPr lang="fr-FR" sz="1400" b="1" dirty="0">
              <a:solidFill>
                <a:srgbClr val="004563"/>
              </a:solidFill>
            </a:endParaRPr>
          </a:p>
        </p:txBody>
      </p:sp>
      <p:sp>
        <p:nvSpPr>
          <p:cNvPr id="32" name="Ellipse 31"/>
          <p:cNvSpPr/>
          <p:nvPr/>
        </p:nvSpPr>
        <p:spPr>
          <a:xfrm>
            <a:off x="5809830" y="576045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Franklin Gothic Book"/>
                <a:ea typeface="+mn-ea"/>
                <a:cs typeface="+mn-cs"/>
              </a:rPr>
              <a:t>1</a:t>
            </a:r>
          </a:p>
        </p:txBody>
      </p:sp>
      <p:sp>
        <p:nvSpPr>
          <p:cNvPr id="33" name="Rectangle à coins arrondis 32"/>
          <p:cNvSpPr/>
          <p:nvPr/>
        </p:nvSpPr>
        <p:spPr>
          <a:xfrm>
            <a:off x="2112442" y="6440165"/>
            <a:ext cx="2791711" cy="1143509"/>
          </a:xfrm>
          <a:prstGeom prst="wedgeRoundRectCallout">
            <a:avLst>
              <a:gd name="adj1" fmla="val -53048"/>
              <a:gd name="adj2" fmla="val -37423"/>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r-FR" sz="1100" b="1" dirty="0" smtClean="0"/>
              <a:t>Survol en passant la souris sur un lien</a:t>
            </a:r>
            <a:endParaRPr lang="fr-FR" sz="1100" b="1" dirty="0"/>
          </a:p>
        </p:txBody>
      </p:sp>
      <p:pic>
        <p:nvPicPr>
          <p:cNvPr id="3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38" t="29479" r="63666" b="51917"/>
          <a:stretch/>
        </p:blipFill>
        <p:spPr bwMode="auto">
          <a:xfrm>
            <a:off x="2921128" y="6760573"/>
            <a:ext cx="1547683" cy="76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Ellipse 34"/>
          <p:cNvSpPr/>
          <p:nvPr/>
        </p:nvSpPr>
        <p:spPr>
          <a:xfrm>
            <a:off x="2236087" y="723015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a:noFill/>
                </a:ln>
                <a:solidFill>
                  <a:prstClr val="white"/>
                </a:solidFill>
                <a:effectLst/>
                <a:uLnTx/>
                <a:uFillTx/>
                <a:latin typeface="Franklin Gothic Book"/>
                <a:ea typeface="+mn-ea"/>
                <a:cs typeface="+mn-cs"/>
              </a:rPr>
              <a:t>2</a:t>
            </a:r>
          </a:p>
        </p:txBody>
      </p:sp>
      <p:pic>
        <p:nvPicPr>
          <p:cNvPr id="36" name="Picture 2" descr="http://icons.iconarchive.com/icons/visualpharm/must-have/256/Information-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5237" y="7592301"/>
            <a:ext cx="300380" cy="300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6245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La nouvelle ergonomie </a:t>
            </a:r>
            <a:r>
              <a:rPr lang="fr-FR" dirty="0" err="1" smtClean="0"/>
              <a:t>Salesforce</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11</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2" name="ZoneTexte 1"/>
          <p:cNvSpPr txBox="1"/>
          <p:nvPr/>
        </p:nvSpPr>
        <p:spPr>
          <a:xfrm>
            <a:off x="1916832" y="1187624"/>
            <a:ext cx="2021387" cy="307777"/>
          </a:xfrm>
          <a:prstGeom prst="rect">
            <a:avLst/>
          </a:prstGeom>
          <a:noFill/>
        </p:spPr>
        <p:txBody>
          <a:bodyPr wrap="none" lIns="0" tIns="0" rIns="0" bIns="0" rtlCol="0">
            <a:spAutoFit/>
          </a:bodyPr>
          <a:lstStyle/>
          <a:p>
            <a:r>
              <a:rPr lang="fr-FR" sz="2000" b="1" dirty="0" smtClean="0">
                <a:solidFill>
                  <a:srgbClr val="92D050"/>
                </a:solidFill>
                <a:cs typeface="Arial" pitchFamily="34" charset="0"/>
              </a:rPr>
              <a:t>Le compte client</a:t>
            </a:r>
          </a:p>
        </p:txBody>
      </p:sp>
      <p:sp>
        <p:nvSpPr>
          <p:cNvPr id="14" name="Rectangle à coins arrondis 13"/>
          <p:cNvSpPr/>
          <p:nvPr/>
        </p:nvSpPr>
        <p:spPr>
          <a:xfrm>
            <a:off x="204468" y="1668184"/>
            <a:ext cx="897468" cy="338585"/>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AVANT</a:t>
            </a:r>
            <a:endParaRPr lang="fr-FR" sz="1400" b="1" dirty="0">
              <a:solidFill>
                <a:srgbClr val="004563"/>
              </a:solidFill>
            </a:endParaRPr>
          </a:p>
        </p:txBody>
      </p:sp>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7163"/>
          <a:stretch/>
        </p:blipFill>
        <p:spPr bwMode="auto">
          <a:xfrm>
            <a:off x="188640" y="2148014"/>
            <a:ext cx="6283888" cy="1813702"/>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16" name="Rectangle à coins arrondis 15"/>
          <p:cNvSpPr/>
          <p:nvPr/>
        </p:nvSpPr>
        <p:spPr>
          <a:xfrm>
            <a:off x="3171687" y="2224673"/>
            <a:ext cx="1976621" cy="651295"/>
          </a:xfrm>
          <a:prstGeom prst="wedgeRoundRectCallout">
            <a:avLst>
              <a:gd name="adj1" fmla="val -57056"/>
              <a:gd name="adj2" fmla="val 36666"/>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prstClr val="white"/>
                </a:solidFill>
              </a:rPr>
              <a:t>Pas de lien pour accéder directement à une rubrique de la page</a:t>
            </a:r>
            <a:endParaRPr lang="fr-FR" sz="1100" b="1" dirty="0">
              <a:solidFill>
                <a:prstClr val="white"/>
              </a:solidFill>
            </a:endParaRPr>
          </a:p>
        </p:txBody>
      </p:sp>
      <p:sp>
        <p:nvSpPr>
          <p:cNvPr id="17" name="Ellipse 16"/>
          <p:cNvSpPr/>
          <p:nvPr/>
        </p:nvSpPr>
        <p:spPr>
          <a:xfrm>
            <a:off x="4902368" y="246259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pPr>
            <a:r>
              <a:rPr lang="fr-FR" sz="1400" b="1" kern="0" dirty="0" smtClean="0">
                <a:solidFill>
                  <a:prstClr val="white"/>
                </a:solidFill>
                <a:latin typeface="Franklin Gothic Book"/>
              </a:rPr>
              <a:t>1</a:t>
            </a:r>
          </a:p>
        </p:txBody>
      </p:sp>
      <p:sp>
        <p:nvSpPr>
          <p:cNvPr id="24" name="Rectangle à coins arrondis 23"/>
          <p:cNvSpPr/>
          <p:nvPr/>
        </p:nvSpPr>
        <p:spPr>
          <a:xfrm>
            <a:off x="135707" y="4856430"/>
            <a:ext cx="897468" cy="338585"/>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APRES</a:t>
            </a:r>
            <a:endParaRPr lang="fr-FR" sz="1400" b="1" dirty="0">
              <a:solidFill>
                <a:srgbClr val="004563"/>
              </a:solidFill>
            </a:endParaRPr>
          </a:p>
        </p:txBody>
      </p:sp>
      <p:pic>
        <p:nvPicPr>
          <p:cNvPr id="2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02" t="21391" r="2266" b="36776"/>
          <a:stretch/>
        </p:blipFill>
        <p:spPr bwMode="auto">
          <a:xfrm>
            <a:off x="412307" y="5425026"/>
            <a:ext cx="6318091" cy="1963467"/>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28" name="Rectangle à coins arrondis 27"/>
          <p:cNvSpPr/>
          <p:nvPr/>
        </p:nvSpPr>
        <p:spPr>
          <a:xfrm>
            <a:off x="1325069" y="4309875"/>
            <a:ext cx="5098212" cy="1190453"/>
          </a:xfrm>
          <a:prstGeom prst="wedgeRoundRectCallout">
            <a:avLst>
              <a:gd name="adj1" fmla="val -15200"/>
              <a:gd name="adj2" fmla="val 59081"/>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r>
              <a:rPr lang="fr-FR" sz="1100" b="1" dirty="0" smtClean="0">
                <a:solidFill>
                  <a:prstClr val="white"/>
                </a:solidFill>
              </a:rPr>
              <a:t>Liens internes à la page :</a:t>
            </a:r>
          </a:p>
          <a:p>
            <a:pPr marL="171450" indent="-171450">
              <a:buFontTx/>
              <a:buChar char="-"/>
            </a:pPr>
            <a:r>
              <a:rPr lang="fr-FR" sz="1100" b="1" dirty="0" smtClean="0">
                <a:solidFill>
                  <a:prstClr val="white"/>
                </a:solidFill>
              </a:rPr>
              <a:t>Affiche le nombre d’éléments correspondants, dans l’exemple 3 opportunités sur ce client</a:t>
            </a:r>
          </a:p>
          <a:p>
            <a:pPr marL="171450" indent="-171450">
              <a:buFontTx/>
              <a:buChar char="-"/>
            </a:pPr>
            <a:r>
              <a:rPr lang="fr-FR" sz="1100" b="1" dirty="0" smtClean="0">
                <a:solidFill>
                  <a:prstClr val="white"/>
                </a:solidFill>
              </a:rPr>
              <a:t>Cliquer dessus pour descendre la page au niveau de cette rubrique</a:t>
            </a:r>
          </a:p>
          <a:p>
            <a:pPr marL="171450" indent="-171450">
              <a:buFontTx/>
              <a:buChar char="-"/>
            </a:pPr>
            <a:r>
              <a:rPr lang="fr-FR" sz="1100" b="1" dirty="0" smtClean="0">
                <a:solidFill>
                  <a:prstClr val="white"/>
                </a:solidFill>
              </a:rPr>
              <a:t>Passer la souris dessus (survol) pour afficher le contenu de la rubrique</a:t>
            </a:r>
            <a:endParaRPr lang="fr-FR" sz="1100" b="1" dirty="0">
              <a:solidFill>
                <a:prstClr val="white"/>
              </a:solidFill>
            </a:endParaRPr>
          </a:p>
        </p:txBody>
      </p:sp>
      <p:sp>
        <p:nvSpPr>
          <p:cNvPr id="29" name="Ellipse 28"/>
          <p:cNvSpPr/>
          <p:nvPr/>
        </p:nvSpPr>
        <p:spPr>
          <a:xfrm>
            <a:off x="6071644" y="439843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pPr>
            <a:r>
              <a:rPr lang="fr-FR" sz="1400" b="1" kern="0" dirty="0" smtClean="0">
                <a:solidFill>
                  <a:prstClr val="white"/>
                </a:solidFill>
                <a:latin typeface="Franklin Gothic Book"/>
              </a:rPr>
              <a:t>1</a:t>
            </a:r>
          </a:p>
        </p:txBody>
      </p:sp>
      <p:cxnSp>
        <p:nvCxnSpPr>
          <p:cNvPr id="30" name="Connecteur droit avec flèche 29"/>
          <p:cNvCxnSpPr>
            <a:stCxn id="33" idx="0"/>
          </p:cNvCxnSpPr>
          <p:nvPr/>
        </p:nvCxnSpPr>
        <p:spPr>
          <a:xfrm flipH="1" flipV="1">
            <a:off x="1325070" y="6166283"/>
            <a:ext cx="591762" cy="1430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Rectangle à coins arrondis 30"/>
          <p:cNvSpPr/>
          <p:nvPr/>
        </p:nvSpPr>
        <p:spPr>
          <a:xfrm>
            <a:off x="3717032" y="7762651"/>
            <a:ext cx="2079117" cy="694768"/>
          </a:xfrm>
          <a:prstGeom prst="roundRect">
            <a:avLst/>
          </a:prstGeom>
          <a:noFill/>
          <a:ln w="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solidFill>
                  <a:srgbClr val="495DA3"/>
                </a:solidFill>
              </a:rPr>
              <a:t>Cette nouveauté est similaire pour les écrans : Dossier et Opportunité</a:t>
            </a:r>
            <a:endParaRPr lang="fr-FR" sz="1200" dirty="0">
              <a:solidFill>
                <a:srgbClr val="495DA3"/>
              </a:solidFill>
            </a:endParaRPr>
          </a:p>
        </p:txBody>
      </p:sp>
      <p:pic>
        <p:nvPicPr>
          <p:cNvPr id="32" name="Picture 6" descr="http://www.selanik.gr/images/info.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219" l="0" r="100000">
                        <a14:foregroundMark x1="49609" y1="52344" x2="49609" y2="52344"/>
                        <a14:foregroundMark x1="48828" y1="51953" x2="48828" y2="51953"/>
                        <a14:foregroundMark x1="53906" y1="23438" x2="53906" y2="23438"/>
                        <a14:foregroundMark x1="54297" y1="23828" x2="54688" y2="25000"/>
                        <a14:foregroundMark x1="55078" y1="27734" x2="55078" y2="27734"/>
                        <a14:foregroundMark x1="55078" y1="27734" x2="55078" y2="27734"/>
                        <a14:foregroundMark x1="55078" y1="28516" x2="55078" y2="28516"/>
                        <a14:foregroundMark x1="55078" y1="28906" x2="55078" y2="28906"/>
                        <a14:foregroundMark x1="55078" y1="28906" x2="55078" y2="28906"/>
                        <a14:foregroundMark x1="55078" y1="29297" x2="55078" y2="29297"/>
                        <a14:foregroundMark x1="54688" y1="29688" x2="54688" y2="30859"/>
                        <a14:foregroundMark x1="54688" y1="32031" x2="54688" y2="33594"/>
                        <a14:foregroundMark x1="47266" y1="55859" x2="47266" y2="55859"/>
                        <a14:foregroundMark x1="47266" y1="55859" x2="47266" y2="55859"/>
                        <a14:foregroundMark x1="47266" y1="55859" x2="47266" y2="55859"/>
                        <a14:foregroundMark x1="47266" y1="55859" x2="47266" y2="55859"/>
                        <a14:foregroundMark x1="47266" y1="55859" x2="47266" y2="55859"/>
                        <a14:foregroundMark x1="47266" y1="55859" x2="48438" y2="57422"/>
                        <a14:foregroundMark x1="48828" y1="63281" x2="48828" y2="63281"/>
                        <a14:foregroundMark x1="48047" y1="64844" x2="48047" y2="64844"/>
                        <a14:foregroundMark x1="47266" y1="65234" x2="47266" y2="65234"/>
                      </a14:backgroundRemoval>
                    </a14:imgEffect>
                  </a14:imgLayer>
                </a14:imgProps>
              </a:ext>
              <a:ext uri="{28A0092B-C50C-407E-A947-70E740481C1C}">
                <a14:useLocalDpi xmlns:a14="http://schemas.microsoft.com/office/drawing/2010/main" val="0"/>
              </a:ext>
            </a:extLst>
          </a:blip>
          <a:srcRect/>
          <a:stretch>
            <a:fillRect/>
          </a:stretch>
        </p:blipFill>
        <p:spPr bwMode="auto">
          <a:xfrm>
            <a:off x="3656651" y="7627336"/>
            <a:ext cx="273330" cy="27333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à coins arrondis 32"/>
          <p:cNvSpPr/>
          <p:nvPr/>
        </p:nvSpPr>
        <p:spPr>
          <a:xfrm>
            <a:off x="877273" y="7596336"/>
            <a:ext cx="2079117" cy="1074693"/>
          </a:xfrm>
          <a:prstGeom prst="roundRect">
            <a:avLst/>
          </a:prstGeom>
          <a:noFill/>
          <a:ln w="317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solidFill>
                  <a:srgbClr val="495DA3"/>
                </a:solidFill>
              </a:rPr>
              <a:t>Lorsque vous survolez le lien d’une rubrique, tous les éléments sont cliquables pour accéder directement à leur contenu</a:t>
            </a:r>
            <a:endParaRPr lang="fr-FR" sz="1200" dirty="0">
              <a:solidFill>
                <a:srgbClr val="495DA3"/>
              </a:solidFill>
            </a:endParaRPr>
          </a:p>
        </p:txBody>
      </p:sp>
      <p:pic>
        <p:nvPicPr>
          <p:cNvPr id="34" name="Picture 6" descr="http://www.selanik.gr/images/info.pn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219" l="0" r="100000">
                        <a14:foregroundMark x1="49609" y1="52344" x2="49609" y2="52344"/>
                        <a14:foregroundMark x1="48828" y1="51953" x2="48828" y2="51953"/>
                        <a14:foregroundMark x1="53906" y1="23438" x2="53906" y2="23438"/>
                        <a14:foregroundMark x1="54297" y1="23828" x2="54688" y2="25000"/>
                        <a14:foregroundMark x1="55078" y1="27734" x2="55078" y2="27734"/>
                        <a14:foregroundMark x1="55078" y1="27734" x2="55078" y2="27734"/>
                        <a14:foregroundMark x1="55078" y1="28516" x2="55078" y2="28516"/>
                        <a14:foregroundMark x1="55078" y1="28906" x2="55078" y2="28906"/>
                        <a14:foregroundMark x1="55078" y1="28906" x2="55078" y2="28906"/>
                        <a14:foregroundMark x1="55078" y1="29297" x2="55078" y2="29297"/>
                        <a14:foregroundMark x1="54688" y1="29688" x2="54688" y2="30859"/>
                        <a14:foregroundMark x1="54688" y1="32031" x2="54688" y2="33594"/>
                        <a14:foregroundMark x1="47266" y1="55859" x2="47266" y2="55859"/>
                        <a14:foregroundMark x1="47266" y1="55859" x2="47266" y2="55859"/>
                        <a14:foregroundMark x1="47266" y1="55859" x2="47266" y2="55859"/>
                        <a14:foregroundMark x1="47266" y1="55859" x2="47266" y2="55859"/>
                        <a14:foregroundMark x1="47266" y1="55859" x2="47266" y2="55859"/>
                        <a14:foregroundMark x1="47266" y1="55859" x2="48438" y2="57422"/>
                        <a14:foregroundMark x1="48828" y1="63281" x2="48828" y2="63281"/>
                        <a14:foregroundMark x1="48047" y1="64844" x2="48047" y2="64844"/>
                        <a14:foregroundMark x1="47266" y1="65234" x2="47266" y2="65234"/>
                      </a14:backgroundRemoval>
                    </a14:imgEffect>
                  </a14:imgLayer>
                </a14:imgProps>
              </a:ext>
              <a:ext uri="{28A0092B-C50C-407E-A947-70E740481C1C}">
                <a14:useLocalDpi xmlns:a14="http://schemas.microsoft.com/office/drawing/2010/main" val="0"/>
              </a:ext>
            </a:extLst>
          </a:blip>
          <a:srcRect/>
          <a:stretch>
            <a:fillRect/>
          </a:stretch>
        </p:blipFill>
        <p:spPr bwMode="auto">
          <a:xfrm>
            <a:off x="799640" y="7495906"/>
            <a:ext cx="273330" cy="27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6245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La nouvelle ergonomie </a:t>
            </a:r>
            <a:r>
              <a:rPr lang="fr-FR" dirty="0" err="1" smtClean="0"/>
              <a:t>Salesforce</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12</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1950161"/>
            <a:ext cx="5690867" cy="2909871"/>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19" name="Rectangle à coins arrondis 18"/>
          <p:cNvSpPr/>
          <p:nvPr/>
        </p:nvSpPr>
        <p:spPr>
          <a:xfrm>
            <a:off x="171954" y="1550098"/>
            <a:ext cx="897468" cy="338585"/>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AVANT</a:t>
            </a:r>
            <a:endParaRPr lang="fr-FR" sz="1400" b="1" dirty="0">
              <a:solidFill>
                <a:srgbClr val="004563"/>
              </a:solidFill>
            </a:endParaRPr>
          </a:p>
        </p:txBody>
      </p:sp>
      <p:sp>
        <p:nvSpPr>
          <p:cNvPr id="20" name="Rectangle à coins arrondis 19"/>
          <p:cNvSpPr/>
          <p:nvPr/>
        </p:nvSpPr>
        <p:spPr>
          <a:xfrm>
            <a:off x="907130" y="4332153"/>
            <a:ext cx="1976621" cy="374623"/>
          </a:xfrm>
          <a:prstGeom prst="wedgeRoundRectCallout">
            <a:avLst>
              <a:gd name="adj1" fmla="val -36980"/>
              <a:gd name="adj2" fmla="val -64581"/>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prstClr val="white"/>
                </a:solidFill>
              </a:rPr>
              <a:t>Pas de menu sur les résultats de la recherche</a:t>
            </a:r>
            <a:endParaRPr lang="fr-FR" sz="1100" b="1" dirty="0">
              <a:solidFill>
                <a:prstClr val="white"/>
              </a:solidFill>
            </a:endParaRPr>
          </a:p>
        </p:txBody>
      </p:sp>
      <p:sp>
        <p:nvSpPr>
          <p:cNvPr id="21" name="Ellipse 20"/>
          <p:cNvSpPr/>
          <p:nvPr/>
        </p:nvSpPr>
        <p:spPr>
          <a:xfrm>
            <a:off x="907130" y="434077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pPr>
            <a:r>
              <a:rPr lang="fr-FR" sz="1400" b="1" kern="0" dirty="0" smtClean="0">
                <a:solidFill>
                  <a:prstClr val="white"/>
                </a:solidFill>
                <a:latin typeface="Franklin Gothic Book"/>
              </a:rPr>
              <a:t>1</a:t>
            </a:r>
          </a:p>
        </p:txBody>
      </p:sp>
      <p:sp>
        <p:nvSpPr>
          <p:cNvPr id="22" name="Rectangle à coins arrondis 21"/>
          <p:cNvSpPr/>
          <p:nvPr/>
        </p:nvSpPr>
        <p:spPr>
          <a:xfrm>
            <a:off x="1886552" y="6023654"/>
            <a:ext cx="897468" cy="338585"/>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APRES</a:t>
            </a:r>
            <a:endParaRPr lang="fr-FR" sz="1400" b="1" dirty="0">
              <a:solidFill>
                <a:srgbClr val="004563"/>
              </a:solidFill>
            </a:endParaRPr>
          </a:p>
        </p:txBody>
      </p:sp>
      <p:pic>
        <p:nvPicPr>
          <p:cNvPr id="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6160"/>
          <a:stretch/>
        </p:blipFill>
        <p:spPr bwMode="auto">
          <a:xfrm>
            <a:off x="2845204" y="5127449"/>
            <a:ext cx="3320100" cy="3332983"/>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26" name="Rectangle à coins arrondis 25"/>
          <p:cNvSpPr/>
          <p:nvPr/>
        </p:nvSpPr>
        <p:spPr>
          <a:xfrm>
            <a:off x="159215" y="7108649"/>
            <a:ext cx="2624805" cy="783946"/>
          </a:xfrm>
          <a:prstGeom prst="wedgeRoundRectCallout">
            <a:avLst>
              <a:gd name="adj1" fmla="val 51177"/>
              <a:gd name="adj2" fmla="val -92213"/>
              <a:gd name="adj3" fmla="val 16667"/>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b="1" dirty="0" smtClean="0">
                <a:solidFill>
                  <a:prstClr val="white"/>
                </a:solidFill>
              </a:rPr>
              <a:t>Un menu sur les résultats de la recherche : liste le nombre de correspondances par catégorie d’objet</a:t>
            </a:r>
            <a:endParaRPr lang="fr-FR" sz="1100" b="1" dirty="0">
              <a:solidFill>
                <a:prstClr val="white"/>
              </a:solidFill>
            </a:endParaRPr>
          </a:p>
        </p:txBody>
      </p:sp>
      <p:sp>
        <p:nvSpPr>
          <p:cNvPr id="27" name="Ellipse 26"/>
          <p:cNvSpPr/>
          <p:nvPr/>
        </p:nvSpPr>
        <p:spPr>
          <a:xfrm>
            <a:off x="159215" y="710864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pPr>
            <a:r>
              <a:rPr lang="fr-FR" sz="1400" b="1" kern="0" dirty="0" smtClean="0">
                <a:solidFill>
                  <a:prstClr val="white"/>
                </a:solidFill>
                <a:latin typeface="Franklin Gothic Book"/>
              </a:rPr>
              <a:t>1</a:t>
            </a:r>
          </a:p>
        </p:txBody>
      </p:sp>
      <p:sp>
        <p:nvSpPr>
          <p:cNvPr id="2" name="ZoneTexte 1"/>
          <p:cNvSpPr txBox="1"/>
          <p:nvPr/>
        </p:nvSpPr>
        <p:spPr>
          <a:xfrm>
            <a:off x="1916832" y="1187624"/>
            <a:ext cx="2678618" cy="307777"/>
          </a:xfrm>
          <a:prstGeom prst="rect">
            <a:avLst/>
          </a:prstGeom>
          <a:noFill/>
        </p:spPr>
        <p:txBody>
          <a:bodyPr wrap="none" lIns="0" tIns="0" rIns="0" bIns="0" rtlCol="0">
            <a:spAutoFit/>
          </a:bodyPr>
          <a:lstStyle/>
          <a:p>
            <a:r>
              <a:rPr lang="fr-FR" sz="2000" b="1" dirty="0" smtClean="0">
                <a:solidFill>
                  <a:srgbClr val="92D050"/>
                </a:solidFill>
                <a:latin typeface="Arial" pitchFamily="34" charset="0"/>
                <a:cs typeface="Arial" pitchFamily="34" charset="0"/>
              </a:rPr>
              <a:t>La fonction recherche</a:t>
            </a:r>
          </a:p>
        </p:txBody>
      </p:sp>
    </p:spTree>
    <p:extLst>
      <p:ext uri="{BB962C8B-B14F-4D97-AF65-F5344CB8AC3E}">
        <p14:creationId xmlns:p14="http://schemas.microsoft.com/office/powerpoint/2010/main" val="33147583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Reprise Après Traitement (RAT)</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13</a:t>
            </a:fld>
            <a:r>
              <a:rPr lang="fr-FR" smtClean="0">
                <a:solidFill>
                  <a:srgbClr val="004563"/>
                </a:solidFill>
              </a:rPr>
              <a:t>   |  </a:t>
            </a:r>
            <a:endParaRPr lang="fr-FR">
              <a:solidFill>
                <a:srgbClr val="004563"/>
              </a:solidFill>
            </a:endParaRPr>
          </a:p>
        </p:txBody>
      </p:sp>
      <p:sp>
        <p:nvSpPr>
          <p:cNvPr id="6" name="ZoneTexte 5"/>
          <p:cNvSpPr txBox="1"/>
          <p:nvPr/>
        </p:nvSpPr>
        <p:spPr>
          <a:xfrm>
            <a:off x="1030650" y="1403648"/>
            <a:ext cx="5041600" cy="1107996"/>
          </a:xfrm>
          <a:prstGeom prst="rect">
            <a:avLst/>
          </a:prstGeom>
          <a:noFill/>
        </p:spPr>
        <p:txBody>
          <a:bodyPr wrap="square" lIns="0" tIns="0" rIns="0" bIns="0" rtlCol="0">
            <a:spAutoFit/>
          </a:bodyPr>
          <a:lstStyle/>
          <a:p>
            <a:pPr marL="285750" indent="-285750">
              <a:buFont typeface="Wingdings" panose="05000000000000000000" pitchFamily="2" charset="2"/>
              <a:buChar char="Ø"/>
            </a:pPr>
            <a:r>
              <a:rPr lang="fr-FR" sz="1200" b="1" dirty="0" smtClean="0">
                <a:solidFill>
                  <a:srgbClr val="00B050"/>
                </a:solidFill>
              </a:rPr>
              <a:t>Qu’est ce que la reprise après traitement ? </a:t>
            </a:r>
          </a:p>
          <a:p>
            <a:pPr marL="285750" indent="-285750">
              <a:buFont typeface="Wingdings" panose="05000000000000000000" pitchFamily="2" charset="2"/>
              <a:buChar char="Ø"/>
            </a:pPr>
            <a:r>
              <a:rPr lang="fr-FR" sz="1200" dirty="0" smtClean="0">
                <a:solidFill>
                  <a:srgbClr val="00B050"/>
                </a:solidFill>
              </a:rPr>
              <a:t>Adresser </a:t>
            </a:r>
            <a:r>
              <a:rPr lang="fr-FR" sz="1200" dirty="0">
                <a:solidFill>
                  <a:srgbClr val="00B050"/>
                </a:solidFill>
              </a:rPr>
              <a:t>la pièce originale d’un document précédemment </a:t>
            </a:r>
            <a:r>
              <a:rPr lang="fr-FR" sz="1200" dirty="0" smtClean="0">
                <a:solidFill>
                  <a:srgbClr val="00B050"/>
                </a:solidFill>
              </a:rPr>
              <a:t>scanné</a:t>
            </a:r>
          </a:p>
          <a:p>
            <a:endParaRPr lang="fr-FR" sz="1200" b="1" dirty="0">
              <a:solidFill>
                <a:srgbClr val="00B050"/>
              </a:solidFill>
            </a:endParaRPr>
          </a:p>
          <a:p>
            <a:pPr marL="285750" indent="-285750">
              <a:buFont typeface="Wingdings" panose="05000000000000000000" pitchFamily="2" charset="2"/>
              <a:buChar char="Ø"/>
            </a:pPr>
            <a:r>
              <a:rPr lang="fr-FR" sz="1200" b="1" dirty="0" smtClean="0">
                <a:solidFill>
                  <a:srgbClr val="00B050"/>
                </a:solidFill>
              </a:rPr>
              <a:t>Pourquoi la Reprise Après Traitement est fondamentale ? </a:t>
            </a:r>
            <a:endParaRPr lang="fr-FR" sz="1200" b="1" dirty="0">
              <a:solidFill>
                <a:srgbClr val="00B050"/>
              </a:solidFill>
            </a:endParaRPr>
          </a:p>
          <a:p>
            <a:pPr marL="285750" indent="-285750">
              <a:buFont typeface="Wingdings" panose="05000000000000000000" pitchFamily="2" charset="2"/>
              <a:buChar char="Ø"/>
            </a:pPr>
            <a:r>
              <a:rPr lang="fr-FR" sz="1200" dirty="0" smtClean="0">
                <a:solidFill>
                  <a:srgbClr val="00B050"/>
                </a:solidFill>
              </a:rPr>
              <a:t>En cas de litige, la compagnie dispose du document original qui a été utilisé pour réaliser l’acte</a:t>
            </a:r>
          </a:p>
        </p:txBody>
      </p:sp>
      <p:sp>
        <p:nvSpPr>
          <p:cNvPr id="7" name="Rectangle à coins arrondis 6"/>
          <p:cNvSpPr/>
          <p:nvPr/>
        </p:nvSpPr>
        <p:spPr>
          <a:xfrm>
            <a:off x="557656" y="1375772"/>
            <a:ext cx="5607648" cy="1180004"/>
          </a:xfrm>
          <a:prstGeom prst="roundRect">
            <a:avLst/>
          </a:prstGeom>
          <a:noFill/>
          <a:ln w="508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1026" name="Picture 2"/>
          <p:cNvPicPr>
            <a:picLocks noChangeAspect="1" noChangeArrowheads="1"/>
          </p:cNvPicPr>
          <p:nvPr/>
        </p:nvPicPr>
        <p:blipFill>
          <a:blip r:embed="rId2">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536478" y="1331640"/>
            <a:ext cx="494172"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leau 7"/>
          <p:cNvGraphicFramePr>
            <a:graphicFrameLocks noGrp="1"/>
          </p:cNvGraphicFramePr>
          <p:nvPr>
            <p:extLst>
              <p:ext uri="{D42A27DB-BD31-4B8C-83A1-F6EECF244321}">
                <p14:modId xmlns:p14="http://schemas.microsoft.com/office/powerpoint/2010/main" val="4266366052"/>
              </p:ext>
            </p:extLst>
          </p:nvPr>
        </p:nvGraphicFramePr>
        <p:xfrm>
          <a:off x="404664" y="3203848"/>
          <a:ext cx="6060123" cy="2484120"/>
        </p:xfrm>
        <a:graphic>
          <a:graphicData uri="http://schemas.openxmlformats.org/drawingml/2006/table">
            <a:tbl>
              <a:tblPr firstRow="1" bandRow="1">
                <a:tableStyleId>{21E4AEA4-8DFA-4A89-87EB-49C32662AFE0}</a:tableStyleId>
              </a:tblPr>
              <a:tblGrid>
                <a:gridCol w="3683859"/>
                <a:gridCol w="2376264"/>
              </a:tblGrid>
              <a:tr h="298832">
                <a:tc>
                  <a:txBody>
                    <a:bodyPr/>
                    <a:lstStyle/>
                    <a:p>
                      <a:pPr algn="ctr"/>
                      <a:r>
                        <a:rPr lang="fr-FR" sz="1600" b="1" u="none" dirty="0" smtClean="0"/>
                        <a:t>Acte</a:t>
                      </a:r>
                      <a:endParaRPr lang="fr-FR" sz="1600" b="1" u="none" dirty="0"/>
                    </a:p>
                  </a:txBody>
                  <a:tcPr/>
                </a:tc>
                <a:tc>
                  <a:txBody>
                    <a:bodyPr/>
                    <a:lstStyle/>
                    <a:p>
                      <a:pPr algn="ctr"/>
                      <a:r>
                        <a:rPr lang="fr-FR" sz="1600" b="1" u="none" dirty="0" smtClean="0"/>
                        <a:t>Pièce</a:t>
                      </a:r>
                      <a:endParaRPr lang="fr-FR" sz="1600" b="1" u="none" dirty="0"/>
                    </a:p>
                  </a:txBody>
                  <a:tcPr/>
                </a:tc>
              </a:tr>
              <a:tr h="370840">
                <a:tc>
                  <a:txBody>
                    <a:bodyPr/>
                    <a:lstStyle/>
                    <a:p>
                      <a:r>
                        <a:rPr lang="fr-FR" sz="1400" dirty="0" smtClean="0">
                          <a:solidFill>
                            <a:schemeClr val="tx1">
                              <a:lumMod val="75000"/>
                              <a:lumOff val="25000"/>
                            </a:schemeClr>
                          </a:solidFill>
                        </a:rPr>
                        <a:t>Changement de clause</a:t>
                      </a:r>
                      <a:r>
                        <a:rPr lang="fr-FR" sz="1400" baseline="0" dirty="0" smtClean="0">
                          <a:solidFill>
                            <a:schemeClr val="tx1">
                              <a:lumMod val="75000"/>
                              <a:lumOff val="25000"/>
                            </a:schemeClr>
                          </a:solidFill>
                        </a:rPr>
                        <a:t> bénéficiaire</a:t>
                      </a:r>
                      <a:endParaRPr lang="fr-FR" sz="1400" dirty="0">
                        <a:solidFill>
                          <a:schemeClr val="tx1">
                            <a:lumMod val="75000"/>
                            <a:lumOff val="25000"/>
                          </a:schemeClr>
                        </a:solidFill>
                      </a:endParaRPr>
                    </a:p>
                  </a:txBody>
                  <a:tcPr/>
                </a:tc>
                <a:tc>
                  <a:txBody>
                    <a:bodyPr/>
                    <a:lstStyle/>
                    <a:p>
                      <a:r>
                        <a:rPr lang="fr-FR" sz="1400" dirty="0" smtClean="0">
                          <a:solidFill>
                            <a:schemeClr val="tx1">
                              <a:lumMod val="75000"/>
                              <a:lumOff val="25000"/>
                            </a:schemeClr>
                          </a:solidFill>
                        </a:rPr>
                        <a:t>Courrier client daté et signé</a:t>
                      </a:r>
                      <a:endParaRPr lang="fr-FR" sz="1400" dirty="0">
                        <a:solidFill>
                          <a:schemeClr val="tx1">
                            <a:lumMod val="75000"/>
                            <a:lumOff val="25000"/>
                          </a:schemeClr>
                        </a:solidFill>
                      </a:endParaRPr>
                    </a:p>
                  </a:txBody>
                  <a:tcPr/>
                </a:tc>
              </a:tr>
              <a:tr h="370840">
                <a:tc>
                  <a:txBody>
                    <a:bodyPr/>
                    <a:lstStyle/>
                    <a:p>
                      <a:r>
                        <a:rPr lang="fr-FR" sz="1400" dirty="0" smtClean="0">
                          <a:solidFill>
                            <a:schemeClr val="tx1">
                              <a:lumMod val="75000"/>
                              <a:lumOff val="25000"/>
                            </a:schemeClr>
                          </a:solidFill>
                        </a:rPr>
                        <a:t>Opposition / Main</a:t>
                      </a:r>
                      <a:r>
                        <a:rPr lang="fr-FR" sz="1400" baseline="0" dirty="0" smtClean="0">
                          <a:solidFill>
                            <a:schemeClr val="tx1">
                              <a:lumMod val="75000"/>
                              <a:lumOff val="25000"/>
                            </a:schemeClr>
                          </a:solidFill>
                        </a:rPr>
                        <a:t> levée d’opposition</a:t>
                      </a:r>
                      <a:endParaRPr lang="fr-FR" sz="1400" dirty="0">
                        <a:solidFill>
                          <a:schemeClr val="tx1">
                            <a:lumMod val="75000"/>
                            <a:lumOff val="25000"/>
                          </a:schemeClr>
                        </a:solidFill>
                      </a:endParaRPr>
                    </a:p>
                  </a:txBody>
                  <a:tcPr/>
                </a:tc>
                <a:tc>
                  <a:txBody>
                    <a:bodyPr/>
                    <a:lstStyle/>
                    <a:p>
                      <a:r>
                        <a:rPr lang="fr-FR" sz="1400" dirty="0" smtClean="0">
                          <a:solidFill>
                            <a:schemeClr val="tx1">
                              <a:lumMod val="75000"/>
                              <a:lumOff val="25000"/>
                            </a:schemeClr>
                          </a:solidFill>
                        </a:rPr>
                        <a:t>Ordonnance du tribunal</a:t>
                      </a:r>
                      <a:endParaRPr lang="fr-FR" sz="1400" dirty="0">
                        <a:solidFill>
                          <a:schemeClr val="tx1">
                            <a:lumMod val="75000"/>
                            <a:lumOff val="25000"/>
                          </a:schemeClr>
                        </a:solidFill>
                      </a:endParaRPr>
                    </a:p>
                  </a:txBody>
                  <a:tcPr/>
                </a:tc>
              </a:tr>
              <a:tr h="370840">
                <a:tc>
                  <a:txBody>
                    <a:bodyPr/>
                    <a:lstStyle/>
                    <a:p>
                      <a:r>
                        <a:rPr lang="fr-FR" sz="1400" dirty="0" smtClean="0">
                          <a:solidFill>
                            <a:schemeClr val="tx1">
                              <a:lumMod val="75000"/>
                              <a:lumOff val="25000"/>
                            </a:schemeClr>
                          </a:solidFill>
                        </a:rPr>
                        <a:t>Versement libre programmé / Modification des cotisations – Mode d’encaissement</a:t>
                      </a:r>
                    </a:p>
                  </a:txBody>
                  <a:tcPr/>
                </a:tc>
                <a:tc>
                  <a:txBody>
                    <a:bodyPr/>
                    <a:lstStyle/>
                    <a:p>
                      <a:r>
                        <a:rPr lang="fr-FR" sz="1400" dirty="0" smtClean="0">
                          <a:solidFill>
                            <a:schemeClr val="tx1">
                              <a:lumMod val="75000"/>
                              <a:lumOff val="25000"/>
                            </a:schemeClr>
                          </a:solidFill>
                        </a:rPr>
                        <a:t>Mandat SEPA</a:t>
                      </a:r>
                    </a:p>
                  </a:txBody>
                  <a:tcPr/>
                </a:tc>
              </a:tr>
              <a:tr h="370840">
                <a:tc>
                  <a:txBody>
                    <a:bodyPr/>
                    <a:lstStyle/>
                    <a:p>
                      <a:r>
                        <a:rPr lang="fr-FR" sz="1400" dirty="0" smtClean="0">
                          <a:solidFill>
                            <a:schemeClr val="tx1">
                              <a:lumMod val="75000"/>
                              <a:lumOff val="25000"/>
                            </a:schemeClr>
                          </a:solidFill>
                        </a:rPr>
                        <a:t>Rachat partiel et total transmis depuis </a:t>
                      </a:r>
                      <a:r>
                        <a:rPr lang="fr-FR" sz="1400" baseline="0" dirty="0" err="1" smtClean="0">
                          <a:solidFill>
                            <a:schemeClr val="tx1">
                              <a:lumMod val="75000"/>
                              <a:lumOff val="25000"/>
                            </a:schemeClr>
                          </a:solidFill>
                        </a:rPr>
                        <a:t>Salesforce</a:t>
                      </a:r>
                      <a:endParaRPr lang="fr-FR" sz="1400" dirty="0">
                        <a:solidFill>
                          <a:schemeClr val="tx1">
                            <a:lumMod val="75000"/>
                            <a:lumOff val="25000"/>
                          </a:schemeClr>
                        </a:solidFill>
                      </a:endParaRPr>
                    </a:p>
                  </a:txBody>
                  <a:tcPr/>
                </a:tc>
                <a:tc>
                  <a:txBody>
                    <a:bodyPr/>
                    <a:lstStyle/>
                    <a:p>
                      <a:r>
                        <a:rPr lang="fr-FR" sz="1400" dirty="0" smtClean="0">
                          <a:solidFill>
                            <a:schemeClr val="tx1">
                              <a:lumMod val="75000"/>
                              <a:lumOff val="25000"/>
                            </a:schemeClr>
                          </a:solidFill>
                        </a:rPr>
                        <a:t>Courrier client daté</a:t>
                      </a:r>
                      <a:r>
                        <a:rPr lang="fr-FR" sz="1400" baseline="0" dirty="0" smtClean="0">
                          <a:solidFill>
                            <a:schemeClr val="tx1">
                              <a:lumMod val="75000"/>
                              <a:lumOff val="25000"/>
                            </a:schemeClr>
                          </a:solidFill>
                        </a:rPr>
                        <a:t> et signé</a:t>
                      </a:r>
                      <a:endParaRPr lang="fr-FR" sz="1400" dirty="0">
                        <a:solidFill>
                          <a:schemeClr val="tx1">
                            <a:lumMod val="75000"/>
                            <a:lumOff val="25000"/>
                          </a:schemeClr>
                        </a:solidFill>
                      </a:endParaRPr>
                    </a:p>
                  </a:txBody>
                  <a:tcPr/>
                </a:tc>
              </a:tr>
              <a:tr h="370840">
                <a:tc>
                  <a:txBody>
                    <a:bodyPr/>
                    <a:lstStyle/>
                    <a:p>
                      <a:r>
                        <a:rPr lang="fr-FR" sz="1400" dirty="0" smtClean="0">
                          <a:solidFill>
                            <a:schemeClr val="tx1">
                              <a:lumMod val="75000"/>
                              <a:lumOff val="25000"/>
                            </a:schemeClr>
                          </a:solidFill>
                        </a:rPr>
                        <a:t>Formulaire rectificatif d’une souscription</a:t>
                      </a:r>
                      <a:endParaRPr lang="fr-FR" sz="1400" dirty="0">
                        <a:solidFill>
                          <a:schemeClr val="tx1">
                            <a:lumMod val="75000"/>
                            <a:lumOff val="25000"/>
                          </a:schemeClr>
                        </a:solidFill>
                      </a:endParaRPr>
                    </a:p>
                  </a:txBody>
                  <a:tcPr/>
                </a:tc>
                <a:tc>
                  <a:txBody>
                    <a:bodyPr/>
                    <a:lstStyle/>
                    <a:p>
                      <a:r>
                        <a:rPr lang="fr-FR" sz="1400" smtClean="0">
                          <a:solidFill>
                            <a:schemeClr val="tx1">
                              <a:lumMod val="75000"/>
                              <a:lumOff val="25000"/>
                            </a:schemeClr>
                          </a:solidFill>
                        </a:rPr>
                        <a:t>Bulletin souscription</a:t>
                      </a:r>
                      <a:endParaRPr lang="fr-FR" sz="1400" dirty="0">
                        <a:solidFill>
                          <a:schemeClr val="tx1">
                            <a:lumMod val="75000"/>
                            <a:lumOff val="25000"/>
                          </a:schemeClr>
                        </a:solidFill>
                      </a:endParaRPr>
                    </a:p>
                  </a:txBody>
                  <a:tcPr/>
                </a:tc>
              </a:tr>
            </a:tbl>
          </a:graphicData>
        </a:graphic>
      </p:graphicFrame>
      <p:sp>
        <p:nvSpPr>
          <p:cNvPr id="9" name="ZoneTexte 8"/>
          <p:cNvSpPr txBox="1"/>
          <p:nvPr/>
        </p:nvSpPr>
        <p:spPr>
          <a:xfrm>
            <a:off x="188640" y="6228184"/>
            <a:ext cx="6525343" cy="1938992"/>
          </a:xfrm>
          <a:prstGeom prst="rect">
            <a:avLst/>
          </a:prstGeom>
          <a:noFill/>
        </p:spPr>
        <p:txBody>
          <a:bodyPr wrap="square" lIns="0" tIns="0" rIns="0" bIns="0" rtlCol="0">
            <a:spAutoFit/>
          </a:bodyPr>
          <a:lstStyle/>
          <a:p>
            <a:pPr algn="ctr"/>
            <a:r>
              <a:rPr lang="fr-FR" sz="1400" b="1" dirty="0" smtClean="0">
                <a:solidFill>
                  <a:srgbClr val="002060"/>
                </a:solidFill>
                <a:cs typeface="Arial" pitchFamily="34" charset="0"/>
              </a:rPr>
              <a:t>Pourquoi utiliser le formulaire de Remise Après Traitement présent dans </a:t>
            </a:r>
            <a:r>
              <a:rPr lang="fr-FR" sz="1400" b="1" dirty="0" err="1" smtClean="0">
                <a:solidFill>
                  <a:srgbClr val="002060"/>
                </a:solidFill>
                <a:cs typeface="Arial" pitchFamily="34" charset="0"/>
              </a:rPr>
              <a:t>Salesforce</a:t>
            </a:r>
            <a:r>
              <a:rPr lang="fr-FR" sz="1400" b="1" dirty="0" smtClean="0">
                <a:solidFill>
                  <a:srgbClr val="002060"/>
                </a:solidFill>
                <a:cs typeface="Arial" pitchFamily="34" charset="0"/>
              </a:rPr>
              <a:t> plutôt que d’envoyer simplement le courrier original ?</a:t>
            </a:r>
          </a:p>
          <a:p>
            <a:pPr algn="ctr"/>
            <a:endParaRPr lang="fr-FR" sz="1400" dirty="0">
              <a:solidFill>
                <a:srgbClr val="002060"/>
              </a:solidFill>
              <a:cs typeface="Arial" pitchFamily="34" charset="0"/>
            </a:endParaRPr>
          </a:p>
          <a:p>
            <a:pPr algn="ctr"/>
            <a:r>
              <a:rPr lang="fr-FR" sz="1400" dirty="0" smtClean="0">
                <a:solidFill>
                  <a:srgbClr val="002060"/>
                </a:solidFill>
                <a:cs typeface="Arial" pitchFamily="34" charset="0"/>
              </a:rPr>
              <a:t>Si je me contente d’envoyer l’original sans information supplémentaire : cette demande sera considérée comme nouvelle lors de l’indexation et les collaborateurs du Service Client passeront du temps à rattacher ces éléments à ma demande initiale. </a:t>
            </a:r>
          </a:p>
          <a:p>
            <a:pPr algn="ctr"/>
            <a:endParaRPr lang="fr-FR" sz="1400" dirty="0">
              <a:solidFill>
                <a:srgbClr val="002060"/>
              </a:solidFill>
              <a:cs typeface="Arial" pitchFamily="34" charset="0"/>
            </a:endParaRPr>
          </a:p>
          <a:p>
            <a:pPr algn="ctr"/>
            <a:r>
              <a:rPr lang="fr-FR" sz="1400" dirty="0" smtClean="0">
                <a:solidFill>
                  <a:srgbClr val="002060"/>
                </a:solidFill>
                <a:cs typeface="Arial" pitchFamily="34" charset="0"/>
              </a:rPr>
              <a:t>Du temps qui pourrait être utilisé pour traiter les demandes de mes clients.</a:t>
            </a:r>
          </a:p>
        </p:txBody>
      </p:sp>
      <p:sp>
        <p:nvSpPr>
          <p:cNvPr id="11" name="Espace réservé du pied de page 4"/>
          <p:cNvSpPr>
            <a:spLocks noGrp="1"/>
          </p:cNvSpPr>
          <p:nvPr>
            <p:ph type="ftr" sz="quarter" idx="12"/>
          </p:nvPr>
        </p:nvSpPr>
        <p:spPr>
          <a:xfrm>
            <a:off x="468292" y="8682369"/>
            <a:ext cx="2143913" cy="286396"/>
          </a:xfrm>
        </p:spPr>
        <p:txBody>
          <a:bodyPr/>
          <a:lstStyle/>
          <a:p>
            <a:r>
              <a:rPr lang="fr-FR" dirty="0">
                <a:solidFill>
                  <a:srgbClr val="004563"/>
                </a:solidFill>
              </a:rPr>
              <a:t>PRCP – </a:t>
            </a:r>
            <a:r>
              <a:rPr lang="fr-FR" dirty="0" smtClean="0">
                <a:solidFill>
                  <a:srgbClr val="004563"/>
                </a:solidFill>
              </a:rPr>
              <a:t>La Reprise Après Traitement</a:t>
            </a:r>
            <a:endParaRPr lang="fr-FR" dirty="0">
              <a:solidFill>
                <a:srgbClr val="004563"/>
              </a:solidFill>
            </a:endParaRPr>
          </a:p>
        </p:txBody>
      </p:sp>
    </p:spTree>
    <p:extLst>
      <p:ext uri="{BB962C8B-B14F-4D97-AF65-F5344CB8AC3E}">
        <p14:creationId xmlns:p14="http://schemas.microsoft.com/office/powerpoint/2010/main" val="42031942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p:cNvGrpSpPr/>
          <p:nvPr/>
        </p:nvGrpSpPr>
        <p:grpSpPr>
          <a:xfrm>
            <a:off x="141016" y="1103784"/>
            <a:ext cx="6525344" cy="1812032"/>
            <a:chOff x="-2338388" y="3048000"/>
            <a:chExt cx="9196388" cy="3048000"/>
          </a:xfrm>
        </p:grpSpPr>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20273"/>
            <a:stretch/>
          </p:blipFill>
          <p:spPr bwMode="auto">
            <a:xfrm>
              <a:off x="-2338388" y="3048000"/>
              <a:ext cx="9196388" cy="3048000"/>
            </a:xfrm>
            <a:prstGeom prst="rect">
              <a:avLst/>
            </a:prstGeom>
            <a:noFill/>
            <a:ln w="25400">
              <a:solidFill>
                <a:srgbClr val="002060"/>
              </a:solidFill>
            </a:ln>
            <a:effectLst/>
            <a:extLst>
              <a:ext uri="{909E8E84-426E-40DD-AFC4-6F175D3DCCD1}">
                <a14:hiddenFill xmlns:a14="http://schemas.microsoft.com/office/drawing/2010/main">
                  <a:solidFill>
                    <a:schemeClr val="accent1"/>
                  </a:solidFill>
                </a14:hiddenFill>
              </a:ext>
            </a:extLst>
          </p:spPr>
        </p:pic>
        <p:pic>
          <p:nvPicPr>
            <p:cNvPr id="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7753" t="86310" r="8634" b="6016"/>
            <a:stretch/>
          </p:blipFill>
          <p:spPr bwMode="auto">
            <a:xfrm>
              <a:off x="5318370" y="5748511"/>
              <a:ext cx="1446532" cy="259200"/>
            </a:xfrm>
            <a:prstGeom prst="rect">
              <a:avLst/>
            </a:prstGeom>
            <a:noFill/>
            <a:ln w="25400">
              <a:noFill/>
            </a:ln>
            <a:effectLst/>
          </p:spPr>
        </p:pic>
      </p:gr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824" y="3013532"/>
            <a:ext cx="3168352" cy="3336922"/>
          </a:xfrm>
          <a:prstGeom prst="rect">
            <a:avLst/>
          </a:prstGeom>
          <a:noFill/>
          <a:ln w="25400">
            <a:solidFill>
              <a:srgbClr val="002060"/>
            </a:solidFill>
          </a:ln>
          <a:effectLst/>
          <a:extLst>
            <a:ext uri="{909E8E84-426E-40DD-AFC4-6F175D3DCCD1}">
              <a14:hiddenFill xmlns:a14="http://schemas.microsoft.com/office/drawing/2010/main">
                <a:solidFill>
                  <a:schemeClr val="accent1"/>
                </a:solidFill>
              </a14:hiddenFill>
            </a:ext>
          </a:extLst>
        </p:spPr>
      </p:pic>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Reprise Après Traitement (RAT)</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14</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a:t>
            </a:r>
            <a:r>
              <a:rPr lang="fr-FR" dirty="0" smtClean="0">
                <a:solidFill>
                  <a:srgbClr val="004563"/>
                </a:solidFill>
              </a:rPr>
              <a:t>La Reprise Après Traitement</a:t>
            </a:r>
            <a:endParaRPr lang="fr-FR" dirty="0">
              <a:solidFill>
                <a:srgbClr val="004563"/>
              </a:solidFill>
            </a:endParaRPr>
          </a:p>
        </p:txBody>
      </p:sp>
      <p:sp>
        <p:nvSpPr>
          <p:cNvPr id="28" name="Rectangle 27"/>
          <p:cNvSpPr/>
          <p:nvPr/>
        </p:nvSpPr>
        <p:spPr>
          <a:xfrm>
            <a:off x="98740" y="6910347"/>
            <a:ext cx="6623402" cy="1607602"/>
          </a:xfrm>
          <a:prstGeom prst="rect">
            <a:avLst/>
          </a:prstGeom>
          <a:noFill/>
          <a:ln w="25400" cap="flat" cmpd="sng" algn="ctr">
            <a:solidFill>
              <a:srgbClr val="74B958"/>
            </a:solidFill>
            <a:prstDash val="solid"/>
          </a:ln>
          <a:effectLst/>
        </p:spPr>
        <p:txBody>
          <a:bodyPr lIns="180000" rIns="180000" rtlCol="0" anchor="ctr"/>
          <a:lstStyle/>
          <a:p>
            <a:pPr fontAlgn="base">
              <a:spcBef>
                <a:spcPct val="0"/>
              </a:spcBef>
              <a:spcAft>
                <a:spcPct val="0"/>
              </a:spcAft>
              <a:buClr>
                <a:srgbClr val="004563"/>
              </a:buClr>
            </a:pPr>
            <a:r>
              <a:rPr lang="fr-FR" sz="1100" kern="0" dirty="0">
                <a:solidFill>
                  <a:srgbClr val="787878"/>
                </a:solidFill>
                <a:latin typeface="Franklin Gothic Book"/>
              </a:rPr>
              <a:t>Depuis le dossier client</a:t>
            </a:r>
          </a:p>
          <a:p>
            <a:pPr marL="285750" indent="-285750" fontAlgn="base">
              <a:spcBef>
                <a:spcPct val="0"/>
              </a:spcBef>
              <a:spcAft>
                <a:spcPct val="0"/>
              </a:spcAft>
              <a:buClr>
                <a:srgbClr val="004563"/>
              </a:buClr>
              <a:buFont typeface="Wingdings" panose="05000000000000000000" pitchFamily="2" charset="2"/>
              <a:buChar char="§"/>
            </a:pPr>
            <a:r>
              <a:rPr lang="fr-FR" sz="1100" kern="0" dirty="0">
                <a:solidFill>
                  <a:srgbClr val="787878"/>
                </a:solidFill>
                <a:latin typeface="Franklin Gothic Book"/>
              </a:rPr>
              <a:t>Cliquer sur le bouton </a:t>
            </a:r>
            <a:r>
              <a:rPr lang="fr-FR" sz="1100" b="1" kern="0" dirty="0">
                <a:solidFill>
                  <a:srgbClr val="4977B6"/>
                </a:solidFill>
                <a:latin typeface="Franklin Gothic Book"/>
              </a:rPr>
              <a:t>Générer Formulaire </a:t>
            </a:r>
            <a:r>
              <a:rPr lang="fr-FR" sz="1100" b="1" kern="0" dirty="0" smtClean="0">
                <a:solidFill>
                  <a:srgbClr val="4977B6"/>
                </a:solidFill>
                <a:latin typeface="Franklin Gothic Book"/>
              </a:rPr>
              <a:t>RAT</a:t>
            </a:r>
          </a:p>
          <a:p>
            <a:pPr marL="285750" indent="-285750" fontAlgn="base">
              <a:spcBef>
                <a:spcPct val="0"/>
              </a:spcBef>
              <a:spcAft>
                <a:spcPct val="0"/>
              </a:spcAft>
              <a:buClr>
                <a:srgbClr val="004563"/>
              </a:buClr>
              <a:buFont typeface="Wingdings" panose="05000000000000000000" pitchFamily="2" charset="2"/>
              <a:buChar char="§"/>
            </a:pPr>
            <a:endParaRPr lang="fr-FR" sz="11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Dans la nouvelle page qui s’ouvre, cliquer sur le bouton                 pour imprimer le formulaire</a:t>
            </a:r>
          </a:p>
          <a:p>
            <a:pPr marL="285750" indent="-285750" fontAlgn="base">
              <a:spcBef>
                <a:spcPct val="0"/>
              </a:spcBef>
              <a:spcAft>
                <a:spcPct val="0"/>
              </a:spcAft>
              <a:buClr>
                <a:srgbClr val="004563"/>
              </a:buClr>
              <a:buFont typeface="Wingdings" panose="05000000000000000000" pitchFamily="2" charset="2"/>
              <a:buChar char="§"/>
            </a:pPr>
            <a:endParaRPr lang="fr-FR" sz="11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Adresser le formulaire et le(s) document(s) originaux avec l’enveloppe dédiée Epargne</a:t>
            </a:r>
          </a:p>
          <a:p>
            <a:pPr marL="285750" indent="-285750" fontAlgn="base">
              <a:spcBef>
                <a:spcPct val="0"/>
              </a:spcBef>
              <a:spcAft>
                <a:spcPct val="0"/>
              </a:spcAft>
              <a:buClr>
                <a:srgbClr val="004563"/>
              </a:buClr>
              <a:buFont typeface="Wingdings" panose="05000000000000000000" pitchFamily="2" charset="2"/>
              <a:buChar char="§"/>
            </a:pPr>
            <a:endParaRPr lang="fr-FR" sz="11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Ainsi, une fois reçue le document original ne créera pas de dossier supplémentaire et sera affiché sous la forme d’une tâche </a:t>
            </a:r>
            <a:r>
              <a:rPr lang="fr-FR" sz="1100" b="1" kern="0" dirty="0">
                <a:solidFill>
                  <a:srgbClr val="4977B6"/>
                </a:solidFill>
                <a:latin typeface="Franklin Gothic Book"/>
              </a:rPr>
              <a:t>Reprise après traitement</a:t>
            </a:r>
          </a:p>
        </p:txBody>
      </p:sp>
      <p:sp>
        <p:nvSpPr>
          <p:cNvPr id="35" name="Ellipse 34"/>
          <p:cNvSpPr/>
          <p:nvPr/>
        </p:nvSpPr>
        <p:spPr>
          <a:xfrm>
            <a:off x="3573016" y="708710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38" name="Ellipse 37"/>
          <p:cNvSpPr/>
          <p:nvPr/>
        </p:nvSpPr>
        <p:spPr>
          <a:xfrm>
            <a:off x="6423420" y="742465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1" name="Ellipse 40"/>
          <p:cNvSpPr/>
          <p:nvPr/>
        </p:nvSpPr>
        <p:spPr>
          <a:xfrm>
            <a:off x="3096893" y="597204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216" t="93919" r="57546" b="2044"/>
          <a:stretch/>
        </p:blipFill>
        <p:spPr bwMode="auto">
          <a:xfrm>
            <a:off x="4114711" y="7330168"/>
            <a:ext cx="394409" cy="3956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31" name="Ellipse 30"/>
          <p:cNvSpPr/>
          <p:nvPr/>
        </p:nvSpPr>
        <p:spPr>
          <a:xfrm>
            <a:off x="5583708" y="252034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640" y="6444208"/>
            <a:ext cx="6552000" cy="299000"/>
          </a:xfrm>
          <a:prstGeom prst="rect">
            <a:avLst/>
          </a:prstGeom>
          <a:noFill/>
          <a:ln w="25400">
            <a:solidFill>
              <a:srgbClr val="002060"/>
            </a:solidFill>
          </a:ln>
          <a:effectLst/>
          <a:extLst>
            <a:ext uri="{909E8E84-426E-40DD-AFC4-6F175D3DCCD1}">
              <a14:hiddenFill xmlns:a14="http://schemas.microsoft.com/office/drawing/2010/main">
                <a:solidFill>
                  <a:schemeClr val="accent1"/>
                </a:solidFill>
              </a14:hiddenFill>
            </a:ext>
          </a:extLst>
        </p:spPr>
      </p:pic>
      <p:sp>
        <p:nvSpPr>
          <p:cNvPr id="32" name="Ellipse 31"/>
          <p:cNvSpPr/>
          <p:nvPr/>
        </p:nvSpPr>
        <p:spPr>
          <a:xfrm>
            <a:off x="4318810" y="651621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33" name="Ellipse 32"/>
          <p:cNvSpPr/>
          <p:nvPr/>
        </p:nvSpPr>
        <p:spPr>
          <a:xfrm>
            <a:off x="6300450" y="815790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Tree>
    <p:extLst>
      <p:ext uri="{BB962C8B-B14F-4D97-AF65-F5344CB8AC3E}">
        <p14:creationId xmlns:p14="http://schemas.microsoft.com/office/powerpoint/2010/main" val="253445475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248" y="2151964"/>
            <a:ext cx="13525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3701033"/>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6" y="964729"/>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2"/>
          <p:cNvSpPr txBox="1">
            <a:spLocks/>
          </p:cNvSpPr>
          <p:nvPr/>
        </p:nvSpPr>
        <p:spPr>
          <a:xfrm>
            <a:off x="980728" y="1305968"/>
            <a:ext cx="6176370" cy="2905992"/>
          </a:xfrm>
          <a:prstGeom prst="rect">
            <a:avLst/>
          </a:prstGeom>
        </p:spPr>
        <p:txBody>
          <a:bodyPr vert="horz" lIns="0" tIns="0" rIns="0" bIns="0" rtlCol="0" anchor="t" anchorCtr="0">
            <a:noAutofit/>
          </a:bodyPr>
          <a:lstStyle>
            <a:lvl1pPr algn="l" defTabSz="457200" rtl="0" eaLnBrk="1" latinLnBrk="0" hangingPunct="1">
              <a:spcBef>
                <a:spcPct val="0"/>
              </a:spcBef>
              <a:buNone/>
              <a:defRPr sz="2000" kern="1200">
                <a:solidFill>
                  <a:schemeClr val="tx2"/>
                </a:solidFill>
                <a:latin typeface="+mn-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2000" b="0" i="0" u="none" strike="noStrike" kern="1200" cap="none" spc="0" normalizeH="0" baseline="0" noProof="0" dirty="0" smtClean="0">
                <a:ln>
                  <a:noFill/>
                </a:ln>
                <a:solidFill>
                  <a:srgbClr val="004563"/>
                </a:solidFill>
                <a:effectLst/>
                <a:uLnTx/>
                <a:uFillTx/>
                <a:latin typeface="Arial"/>
                <a:ea typeface="+mj-ea"/>
                <a:cs typeface="+mj-cs"/>
              </a:rPr>
              <a:t>Ajouter une pièce-jointe</a:t>
            </a:r>
            <a:r>
              <a:rPr kumimoji="0" lang="fr-FR" sz="2000" b="0" i="0" u="none" strike="noStrike" kern="1200" cap="none" spc="0" normalizeH="0" noProof="0" dirty="0" smtClean="0">
                <a:ln>
                  <a:noFill/>
                </a:ln>
                <a:solidFill>
                  <a:srgbClr val="004563"/>
                </a:solidFill>
                <a:effectLst/>
                <a:uLnTx/>
                <a:uFillTx/>
                <a:latin typeface="Arial"/>
                <a:ea typeface="+mj-ea"/>
                <a:cs typeface="+mj-cs"/>
              </a:rPr>
              <a:t> au commentaire</a:t>
            </a:r>
            <a:endParaRPr kumimoji="0" lang="fr-FR" sz="2000" b="0" i="0" u="none" strike="noStrike" kern="1200" cap="none" spc="0" normalizeH="0" baseline="0" noProof="0" dirty="0" smtClean="0">
              <a:ln>
                <a:noFill/>
              </a:ln>
              <a:solidFill>
                <a:srgbClr val="004563"/>
              </a:solidFill>
              <a:effectLst/>
              <a:uLnTx/>
              <a:uFillTx/>
              <a:latin typeface="Arial"/>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lang="fr-FR" dirty="0">
              <a:solidFill>
                <a:srgbClr val="004563"/>
              </a:solidFill>
              <a:latin typeface="Aria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smtClean="0">
              <a:ln>
                <a:noFill/>
              </a:ln>
              <a:solidFill>
                <a:srgbClr val="004563"/>
              </a:solidFill>
              <a:effectLst/>
              <a:uLnTx/>
              <a:uFillTx/>
              <a:latin typeface="Arial"/>
              <a:ea typeface="+mj-ea"/>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smtClean="0">
              <a:ln>
                <a:noFill/>
              </a:ln>
              <a:solidFill>
                <a:srgbClr val="004563"/>
              </a:solidFill>
              <a:effectLst/>
              <a:uLnTx/>
              <a:uFillTx/>
              <a:latin typeface="Arial"/>
              <a:ea typeface="+mj-ea"/>
              <a:cs typeface="+mj-cs"/>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r>
              <a:rPr lang="fr-FR" dirty="0" smtClean="0">
                <a:solidFill>
                  <a:srgbClr val="004563"/>
                </a:solidFill>
                <a:latin typeface="Arial"/>
              </a:rPr>
              <a:t>Mettre en copie sur le fil de discussion</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2000" b="0" i="0" u="none" strike="noStrike" kern="1200" cap="none" spc="0" normalizeH="0" baseline="0" noProof="0" dirty="0">
              <a:ln>
                <a:noFill/>
              </a:ln>
              <a:solidFill>
                <a:srgbClr val="004563"/>
              </a:solidFill>
              <a:effectLst/>
              <a:uLnTx/>
              <a:uFillTx/>
              <a:latin typeface="Arial"/>
              <a:ea typeface="+mj-ea"/>
              <a:cs typeface="+mj-cs"/>
            </a:endParaRPr>
          </a:p>
        </p:txBody>
      </p:sp>
      <p:sp>
        <p:nvSpPr>
          <p:cNvPr id="16" name="ZoneTexte 15"/>
          <p:cNvSpPr txBox="1"/>
          <p:nvPr/>
        </p:nvSpPr>
        <p:spPr>
          <a:xfrm>
            <a:off x="1115610" y="133732"/>
            <a:ext cx="4431021" cy="830997"/>
          </a:xfrm>
          <a:prstGeom prst="rect">
            <a:avLst/>
          </a:prstGeom>
          <a:noFill/>
        </p:spPr>
        <p:txBody>
          <a:bodyPr wrap="none" rtlCol="0">
            <a:spAutoFit/>
          </a:bodyPr>
          <a:lstStyle/>
          <a:p>
            <a:pPr algn="ctr"/>
            <a:r>
              <a:rPr lang="fr-FR" sz="2400" b="1" u="sng" dirty="0" smtClean="0">
                <a:solidFill>
                  <a:srgbClr val="002060"/>
                </a:solidFill>
                <a:latin typeface="Aharoni" panose="02010803020104030203" pitchFamily="2" charset="-79"/>
                <a:cs typeface="Aharoni" panose="02010803020104030203" pitchFamily="2" charset="-79"/>
              </a:rPr>
              <a:t>PRCP AGENTS MANDATAIRES</a:t>
            </a:r>
          </a:p>
          <a:p>
            <a:pPr algn="ctr"/>
            <a:r>
              <a:rPr lang="fr-FR" sz="2400" dirty="0" smtClean="0">
                <a:solidFill>
                  <a:srgbClr val="002060"/>
                </a:solidFill>
                <a:latin typeface="Aharoni" panose="02010803020104030203" pitchFamily="2" charset="-79"/>
                <a:cs typeface="Aharoni" panose="02010803020104030203" pitchFamily="2" charset="-79"/>
              </a:rPr>
              <a:t>Points de perfectionnement</a:t>
            </a:r>
            <a:endParaRPr lang="fr-FR" sz="2400" dirty="0">
              <a:solidFill>
                <a:srgbClr val="002060"/>
              </a:solidFill>
              <a:latin typeface="Aharoni" panose="02010803020104030203" pitchFamily="2" charset="-79"/>
              <a:cs typeface="Aharoni" panose="02010803020104030203" pitchFamily="2" charset="-79"/>
            </a:endParaRPr>
          </a:p>
        </p:txBody>
      </p:sp>
      <p:sp>
        <p:nvSpPr>
          <p:cNvPr id="17" name="ZoneTexte 16"/>
          <p:cNvSpPr txBox="1"/>
          <p:nvPr/>
        </p:nvSpPr>
        <p:spPr>
          <a:xfrm>
            <a:off x="779823" y="2096562"/>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18" name="Ellipse 17"/>
          <p:cNvSpPr/>
          <p:nvPr/>
        </p:nvSpPr>
        <p:spPr>
          <a:xfrm>
            <a:off x="548680" y="215140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19" name="ZoneTexte 18"/>
          <p:cNvSpPr txBox="1"/>
          <p:nvPr/>
        </p:nvSpPr>
        <p:spPr>
          <a:xfrm>
            <a:off x="3525308" y="2086042"/>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20" name="Ellipse 19"/>
          <p:cNvSpPr/>
          <p:nvPr/>
        </p:nvSpPr>
        <p:spPr>
          <a:xfrm>
            <a:off x="3322421" y="215140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23" name="ZoneTexte 22"/>
          <p:cNvSpPr txBox="1"/>
          <p:nvPr/>
        </p:nvSpPr>
        <p:spPr>
          <a:xfrm>
            <a:off x="1110217" y="2518090"/>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24" name="Ellipse 23"/>
          <p:cNvSpPr/>
          <p:nvPr/>
        </p:nvSpPr>
        <p:spPr>
          <a:xfrm>
            <a:off x="876300" y="258401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25" name="ZoneTexte 24"/>
          <p:cNvSpPr txBox="1"/>
          <p:nvPr/>
        </p:nvSpPr>
        <p:spPr>
          <a:xfrm>
            <a:off x="3483216" y="2458439"/>
            <a:ext cx="1914307" cy="338554"/>
          </a:xfrm>
          <a:prstGeom prst="rect">
            <a:avLst/>
          </a:prstGeom>
          <a:noFill/>
        </p:spPr>
        <p:txBody>
          <a:bodyPr wrap="none" rtlCol="0">
            <a:spAutoFit/>
          </a:bodyPr>
          <a:lstStyle/>
          <a:p>
            <a:r>
              <a:rPr lang="fr-FR" sz="1600" dirty="0" smtClean="0">
                <a:solidFill>
                  <a:srgbClr val="00B050"/>
                </a:solidFill>
              </a:rPr>
              <a:t>Sélectionner la pièce</a:t>
            </a:r>
            <a:endParaRPr lang="fr-FR" sz="1600" dirty="0">
              <a:solidFill>
                <a:srgbClr val="00B050"/>
              </a:solidFill>
            </a:endParaRPr>
          </a:p>
        </p:txBody>
      </p:sp>
      <p:sp>
        <p:nvSpPr>
          <p:cNvPr id="26" name="Ellipse 25"/>
          <p:cNvSpPr/>
          <p:nvPr/>
        </p:nvSpPr>
        <p:spPr>
          <a:xfrm>
            <a:off x="3223516" y="252436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2539" t="80096" r="63174" b="16984"/>
          <a:stretch/>
        </p:blipFill>
        <p:spPr bwMode="auto">
          <a:xfrm>
            <a:off x="4570618" y="2122074"/>
            <a:ext cx="1972344" cy="2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693" y="2504219"/>
            <a:ext cx="1057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 name="ZoneTexte 33"/>
          <p:cNvSpPr txBox="1"/>
          <p:nvPr/>
        </p:nvSpPr>
        <p:spPr>
          <a:xfrm>
            <a:off x="2042450" y="2937302"/>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35" name="Ellipse 34"/>
          <p:cNvSpPr/>
          <p:nvPr/>
        </p:nvSpPr>
        <p:spPr>
          <a:xfrm>
            <a:off x="1808533" y="300322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5498" y="2977991"/>
            <a:ext cx="5619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Ellipse 38"/>
          <p:cNvSpPr/>
          <p:nvPr/>
        </p:nvSpPr>
        <p:spPr>
          <a:xfrm>
            <a:off x="1063034" y="487150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0" name="ZoneTexte 39"/>
          <p:cNvSpPr txBox="1"/>
          <p:nvPr/>
        </p:nvSpPr>
        <p:spPr>
          <a:xfrm>
            <a:off x="2968457" y="4788024"/>
            <a:ext cx="2548775" cy="338554"/>
          </a:xfrm>
          <a:prstGeom prst="rect">
            <a:avLst/>
          </a:prstGeom>
          <a:noFill/>
        </p:spPr>
        <p:txBody>
          <a:bodyPr wrap="none" rtlCol="0">
            <a:spAutoFit/>
          </a:bodyPr>
          <a:lstStyle/>
          <a:p>
            <a:r>
              <a:rPr lang="fr-FR" sz="1600" dirty="0">
                <a:solidFill>
                  <a:srgbClr val="00B050"/>
                </a:solidFill>
              </a:rPr>
              <a:t>Saisir le Nom de la personne</a:t>
            </a:r>
          </a:p>
        </p:txBody>
      </p:sp>
      <p:sp>
        <p:nvSpPr>
          <p:cNvPr id="41" name="Ellipse 40"/>
          <p:cNvSpPr/>
          <p:nvPr/>
        </p:nvSpPr>
        <p:spPr>
          <a:xfrm>
            <a:off x="2765570" y="485338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2" name="ZoneTexte 41"/>
          <p:cNvSpPr txBox="1"/>
          <p:nvPr/>
        </p:nvSpPr>
        <p:spPr>
          <a:xfrm>
            <a:off x="1296951" y="5220072"/>
            <a:ext cx="2935547" cy="338554"/>
          </a:xfrm>
          <a:prstGeom prst="rect">
            <a:avLst/>
          </a:prstGeom>
          <a:noFill/>
        </p:spPr>
        <p:txBody>
          <a:bodyPr wrap="none" rtlCol="0">
            <a:spAutoFit/>
          </a:bodyPr>
          <a:lstStyle/>
          <a:p>
            <a:r>
              <a:rPr lang="fr-FR" sz="1600" dirty="0">
                <a:solidFill>
                  <a:srgbClr val="00B050"/>
                </a:solidFill>
              </a:rPr>
              <a:t>Sélectionner le bon interlocuteur</a:t>
            </a:r>
          </a:p>
        </p:txBody>
      </p:sp>
      <p:sp>
        <p:nvSpPr>
          <p:cNvPr id="43" name="Ellipse 42"/>
          <p:cNvSpPr/>
          <p:nvPr/>
        </p:nvSpPr>
        <p:spPr>
          <a:xfrm>
            <a:off x="1063034" y="528599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4" name="ZoneTexte 43"/>
          <p:cNvSpPr txBox="1"/>
          <p:nvPr/>
        </p:nvSpPr>
        <p:spPr>
          <a:xfrm>
            <a:off x="1421193" y="4788024"/>
            <a:ext cx="851515" cy="338554"/>
          </a:xfrm>
          <a:prstGeom prst="rect">
            <a:avLst/>
          </a:prstGeom>
          <a:noFill/>
        </p:spPr>
        <p:txBody>
          <a:bodyPr wrap="none" rtlCol="0">
            <a:spAutoFit/>
          </a:bodyPr>
          <a:lstStyle/>
          <a:p>
            <a:r>
              <a:rPr lang="fr-FR" sz="1600" dirty="0" smtClean="0">
                <a:solidFill>
                  <a:srgbClr val="00B050"/>
                </a:solidFill>
              </a:rPr>
              <a:t>Saisir </a:t>
            </a:r>
            <a:r>
              <a:rPr lang="fr-FR" sz="1600" b="1" dirty="0" smtClean="0">
                <a:solidFill>
                  <a:srgbClr val="00B050"/>
                </a:solidFill>
              </a:rPr>
              <a:t>@</a:t>
            </a:r>
            <a:endParaRPr lang="fr-FR" sz="1600" b="1" dirty="0">
              <a:solidFill>
                <a:srgbClr val="00B050"/>
              </a:solidFill>
            </a:endParaRPr>
          </a:p>
        </p:txBody>
      </p:sp>
    </p:spTree>
    <p:extLst>
      <p:ext uri="{BB962C8B-B14F-4D97-AF65-F5344CB8AC3E}">
        <p14:creationId xmlns:p14="http://schemas.microsoft.com/office/powerpoint/2010/main" val="4240117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6" y="2123728"/>
            <a:ext cx="3975173" cy="2027411"/>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re 2"/>
          <p:cNvSpPr>
            <a:spLocks noGrp="1"/>
          </p:cNvSpPr>
          <p:nvPr>
            <p:ph type="title"/>
          </p:nvPr>
        </p:nvSpPr>
        <p:spPr/>
        <p:txBody>
          <a:bodyPr>
            <a:noAutofit/>
          </a:bodyPr>
          <a:lstStyle/>
          <a:p>
            <a:r>
              <a:rPr lang="fr-FR" sz="1800" dirty="0" smtClean="0"/>
              <a:t>Fiche Memo </a:t>
            </a:r>
            <a:r>
              <a:rPr lang="fr-FR" sz="1800" dirty="0"/>
              <a:t>– </a:t>
            </a:r>
            <a:r>
              <a:rPr lang="fr-FR" sz="1800" dirty="0" smtClean="0"/>
              <a:t>Ajouter une pièce-jointe au commentaire</a:t>
            </a:r>
            <a:endParaRPr lang="fr-FR" sz="1800"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16</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38" name="Ellipse 37"/>
          <p:cNvSpPr/>
          <p:nvPr/>
        </p:nvSpPr>
        <p:spPr>
          <a:xfrm>
            <a:off x="2060848" y="390799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28" name="Rectangle 27"/>
          <p:cNvSpPr/>
          <p:nvPr/>
        </p:nvSpPr>
        <p:spPr>
          <a:xfrm>
            <a:off x="76267" y="6540600"/>
            <a:ext cx="6449077" cy="1584000"/>
          </a:xfrm>
          <a:prstGeom prst="rect">
            <a:avLst/>
          </a:prstGeom>
          <a:noFill/>
          <a:ln w="25400" cap="flat" cmpd="sng" algn="ctr">
            <a:solidFill>
              <a:srgbClr val="74B958"/>
            </a:solidFill>
            <a:prstDash val="solid"/>
          </a:ln>
          <a:effectLst/>
        </p:spPr>
        <p:txBody>
          <a:bodyPr lIns="180000" rIns="180000" rtlCol="0" anchor="ctr"/>
          <a:lstStyle/>
          <a:p>
            <a:pPr fontAlgn="base">
              <a:spcBef>
                <a:spcPct val="0"/>
              </a:spcBef>
              <a:spcAft>
                <a:spcPct val="0"/>
              </a:spcAft>
              <a:buClr>
                <a:srgbClr val="004563"/>
              </a:buClr>
            </a:pPr>
            <a:r>
              <a:rPr lang="fr-FR" sz="1200" kern="0" dirty="0" smtClean="0">
                <a:solidFill>
                  <a:srgbClr val="787878"/>
                </a:solidFill>
                <a:latin typeface="Franklin Gothic Book"/>
              </a:rPr>
              <a:t>Au moment de commenter une publication, pour ajouter une pièce-jointe vous devez :</a:t>
            </a:r>
            <a:endParaRPr lang="fr-FR" sz="12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Cliquer sur </a:t>
            </a:r>
            <a:r>
              <a:rPr lang="fr-FR" sz="1200" b="1" kern="0" dirty="0">
                <a:solidFill>
                  <a:srgbClr val="4977B6"/>
                </a:solidFill>
                <a:latin typeface="Franklin Gothic Book"/>
              </a:rPr>
              <a:t>Joindre un fichier</a:t>
            </a: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Sélectionner le choix </a:t>
            </a:r>
            <a:r>
              <a:rPr lang="fr-FR" sz="1200" b="1" kern="0" dirty="0">
                <a:solidFill>
                  <a:srgbClr val="4977B6"/>
                </a:solidFill>
                <a:latin typeface="Franklin Gothic Book"/>
              </a:rPr>
              <a:t>Charger un fichier depuis votre ordinateur</a:t>
            </a: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Cliquer sur le bouton </a:t>
            </a:r>
            <a:r>
              <a:rPr lang="fr-FR" sz="1200" b="1" kern="0" dirty="0">
                <a:solidFill>
                  <a:srgbClr val="4977B6"/>
                </a:solidFill>
                <a:latin typeface="Franklin Gothic Book"/>
              </a:rPr>
              <a:t>Parcourir </a:t>
            </a:r>
            <a:r>
              <a:rPr lang="fr-FR" sz="1200" kern="0" dirty="0" smtClean="0">
                <a:solidFill>
                  <a:srgbClr val="787878"/>
                </a:solidFill>
                <a:latin typeface="Franklin Gothic Book"/>
              </a:rPr>
              <a:t>et sélectionner le document sur votre ordinateur</a:t>
            </a:r>
            <a:endParaRPr lang="fr-FR" sz="12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Pour terminer l’ajout de la pièce, cliquer sur Joindre</a:t>
            </a:r>
          </a:p>
          <a:p>
            <a:pPr fontAlgn="base">
              <a:spcBef>
                <a:spcPct val="0"/>
              </a:spcBef>
              <a:spcAft>
                <a:spcPct val="0"/>
              </a:spcAft>
              <a:buClr>
                <a:srgbClr val="004563"/>
              </a:buClr>
            </a:pPr>
            <a:r>
              <a:rPr lang="fr-FR" sz="1200" kern="0" dirty="0" smtClean="0">
                <a:solidFill>
                  <a:srgbClr val="787878"/>
                </a:solidFill>
                <a:latin typeface="Franklin Gothic Book"/>
              </a:rPr>
              <a:t>Vous pouvez rependre l’envoi de votre Commentaire que vous avez l’habitude de la faire</a:t>
            </a:r>
          </a:p>
        </p:txBody>
      </p:sp>
      <p:sp>
        <p:nvSpPr>
          <p:cNvPr id="50" name="Ellipse 49"/>
          <p:cNvSpPr/>
          <p:nvPr/>
        </p:nvSpPr>
        <p:spPr>
          <a:xfrm>
            <a:off x="2672344" y="6920985"/>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51" name="Ellipse 50"/>
          <p:cNvSpPr/>
          <p:nvPr/>
        </p:nvSpPr>
        <p:spPr>
          <a:xfrm>
            <a:off x="5102892" y="709342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52" name="Ellipse 51"/>
          <p:cNvSpPr/>
          <p:nvPr/>
        </p:nvSpPr>
        <p:spPr>
          <a:xfrm>
            <a:off x="5979213" y="729437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53" name="Ellipse 52"/>
          <p:cNvSpPr/>
          <p:nvPr/>
        </p:nvSpPr>
        <p:spPr>
          <a:xfrm>
            <a:off x="4031623" y="750925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29" name="Rectangle à coins arrondis 28"/>
          <p:cNvSpPr/>
          <p:nvPr/>
        </p:nvSpPr>
        <p:spPr>
          <a:xfrm>
            <a:off x="252349" y="1154842"/>
            <a:ext cx="2732596" cy="692987"/>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004563"/>
                </a:solidFill>
              </a:rPr>
              <a:t>Depuis le </a:t>
            </a:r>
            <a:r>
              <a:rPr lang="fr-FR" sz="1400" b="1" dirty="0" smtClean="0">
                <a:solidFill>
                  <a:srgbClr val="00B050"/>
                </a:solidFill>
              </a:rPr>
              <a:t>Commentaire </a:t>
            </a:r>
            <a:r>
              <a:rPr lang="fr-FR" sz="1400" b="1" dirty="0">
                <a:solidFill>
                  <a:srgbClr val="004563"/>
                </a:solidFill>
              </a:rPr>
              <a:t>d’une publication</a:t>
            </a: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0627" t="62246" r="63836" b="28773"/>
          <a:stretch/>
        </p:blipFill>
        <p:spPr bwMode="auto">
          <a:xfrm>
            <a:off x="278006" y="4355976"/>
            <a:ext cx="2486221" cy="898191"/>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9" name="Ellipse 38"/>
          <p:cNvSpPr/>
          <p:nvPr/>
        </p:nvSpPr>
        <p:spPr>
          <a:xfrm>
            <a:off x="2445272" y="471390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945" y="4445014"/>
            <a:ext cx="3495138" cy="918722"/>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41" name="Ellipse 40"/>
          <p:cNvSpPr/>
          <p:nvPr/>
        </p:nvSpPr>
        <p:spPr>
          <a:xfrm>
            <a:off x="4866734" y="4697665"/>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4838" y="5436096"/>
            <a:ext cx="3623791" cy="963111"/>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42" name="Ellipse 41"/>
          <p:cNvSpPr/>
          <p:nvPr/>
        </p:nvSpPr>
        <p:spPr>
          <a:xfrm>
            <a:off x="4186310" y="612870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2" name="Flèche vers le bas 1"/>
          <p:cNvSpPr/>
          <p:nvPr/>
        </p:nvSpPr>
        <p:spPr>
          <a:xfrm>
            <a:off x="4432250" y="5004048"/>
            <a:ext cx="498543" cy="1096714"/>
          </a:xfrm>
          <a:prstGeom prst="down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49550002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Mettre en copie sur le fil de discussion</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17</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28" name="Rectangle 27"/>
          <p:cNvSpPr/>
          <p:nvPr/>
        </p:nvSpPr>
        <p:spPr>
          <a:xfrm>
            <a:off x="98740" y="5292080"/>
            <a:ext cx="6623402" cy="1872208"/>
          </a:xfrm>
          <a:prstGeom prst="rect">
            <a:avLst/>
          </a:prstGeom>
          <a:noFill/>
          <a:ln w="25400" cap="flat" cmpd="sng" algn="ctr">
            <a:solidFill>
              <a:srgbClr val="74B958"/>
            </a:solidFill>
            <a:prstDash val="solid"/>
          </a:ln>
          <a:effectLst/>
        </p:spPr>
        <p:txBody>
          <a:bodyPr lIns="180000" rIns="180000" rtlCol="0" anchor="ctr"/>
          <a:lstStyle/>
          <a:p>
            <a:pPr fontAlgn="base">
              <a:spcBef>
                <a:spcPct val="0"/>
              </a:spcBef>
              <a:spcAft>
                <a:spcPct val="0"/>
              </a:spcAft>
              <a:buClr>
                <a:srgbClr val="004563"/>
              </a:buClr>
            </a:pPr>
            <a:r>
              <a:rPr lang="fr-FR" sz="1100" kern="0" dirty="0" smtClean="0">
                <a:solidFill>
                  <a:srgbClr val="787878"/>
                </a:solidFill>
                <a:latin typeface="Franklin Gothic Book"/>
              </a:rPr>
              <a:t>Depuis une publication ou un commentaire que vous adressez</a:t>
            </a: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Au moment de rédiger votre message, </a:t>
            </a:r>
            <a:r>
              <a:rPr lang="fr-FR" sz="1100" b="1" kern="0" dirty="0">
                <a:solidFill>
                  <a:srgbClr val="4977B6"/>
                </a:solidFill>
                <a:latin typeface="Franklin Gothic Book"/>
              </a:rPr>
              <a:t>saisir @ suivi des premières lettres du nom</a:t>
            </a:r>
            <a:r>
              <a:rPr lang="fr-FR" sz="1100" kern="0" dirty="0" smtClean="0">
                <a:solidFill>
                  <a:srgbClr val="787878"/>
                </a:solidFill>
                <a:latin typeface="Franklin Gothic Book"/>
              </a:rPr>
              <a:t> de la personne à mettre en copie</a:t>
            </a:r>
            <a:endParaRPr lang="fr-FR" sz="11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b="1" kern="0" dirty="0">
                <a:solidFill>
                  <a:srgbClr val="4977B6"/>
                </a:solidFill>
                <a:latin typeface="Franklin Gothic Book"/>
              </a:rPr>
              <a:t>Cliquer sur le bon interlocuteur </a:t>
            </a:r>
            <a:r>
              <a:rPr lang="fr-FR" sz="1100" kern="0" dirty="0" smtClean="0">
                <a:solidFill>
                  <a:srgbClr val="787878"/>
                </a:solidFill>
                <a:latin typeface="Franklin Gothic Book"/>
              </a:rPr>
              <a:t>dans la liste qui s’affiche</a:t>
            </a:r>
            <a:endParaRPr lang="fr-FR" sz="11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endParaRPr lang="fr-FR" sz="1100" kern="0" dirty="0">
              <a:solidFill>
                <a:srgbClr val="787878"/>
              </a:solidFill>
              <a:latin typeface="Franklin Gothic Book"/>
            </a:endParaRPr>
          </a:p>
          <a:p>
            <a:pPr fontAlgn="base">
              <a:spcBef>
                <a:spcPct val="0"/>
              </a:spcBef>
              <a:spcAft>
                <a:spcPct val="0"/>
              </a:spcAft>
              <a:buClr>
                <a:srgbClr val="004563"/>
              </a:buClr>
            </a:pPr>
            <a:r>
              <a:rPr lang="fr-FR" sz="1100" b="1" u="sng" kern="0" dirty="0" smtClean="0">
                <a:solidFill>
                  <a:srgbClr val="787878"/>
                </a:solidFill>
                <a:latin typeface="Franklin Gothic Book"/>
              </a:rPr>
              <a:t>Points d’attention :</a:t>
            </a:r>
          </a:p>
          <a:p>
            <a:pPr marL="171450" indent="-171450" fontAlgn="base">
              <a:spcBef>
                <a:spcPct val="0"/>
              </a:spcBef>
              <a:spcAft>
                <a:spcPct val="0"/>
              </a:spcAft>
              <a:buClr>
                <a:srgbClr val="004563"/>
              </a:buClr>
              <a:buFont typeface="Arial" panose="020B0604020202020204" pitchFamily="34" charset="0"/>
              <a:buChar char="•"/>
            </a:pPr>
            <a:r>
              <a:rPr lang="fr-FR" sz="1100" kern="0" dirty="0" smtClean="0">
                <a:solidFill>
                  <a:srgbClr val="787878"/>
                </a:solidFill>
                <a:latin typeface="Franklin Gothic Book"/>
              </a:rPr>
              <a:t>Mettre en copie un interlocuteur privilégié du service client n’aura pas d’incidence sur le traitement de votre demande, elle ne lui sera pas affecté et il ne sera pas notifié de cet échange</a:t>
            </a:r>
          </a:p>
          <a:p>
            <a:pPr marL="171450" indent="-171450" fontAlgn="base">
              <a:spcBef>
                <a:spcPct val="0"/>
              </a:spcBef>
              <a:spcAft>
                <a:spcPct val="0"/>
              </a:spcAft>
              <a:buClr>
                <a:srgbClr val="004563"/>
              </a:buClr>
              <a:buFont typeface="Arial" panose="020B0604020202020204" pitchFamily="34" charset="0"/>
              <a:buChar char="•"/>
            </a:pPr>
            <a:r>
              <a:rPr lang="fr-FR" sz="1100" kern="0" dirty="0" smtClean="0">
                <a:solidFill>
                  <a:srgbClr val="787878"/>
                </a:solidFill>
                <a:latin typeface="Franklin Gothic Book"/>
              </a:rPr>
              <a:t>La personne mise en copie verra s’afficher votre message ainsi que tous les éléments qui composent l’échange (exemple : demande initial du responsable dossier)</a:t>
            </a:r>
            <a:endParaRPr lang="fr-FR" sz="1100" kern="0" dirty="0">
              <a:solidFill>
                <a:srgbClr val="787878"/>
              </a:solidFill>
              <a:latin typeface="Franklin Gothic Book"/>
            </a:endParaRPr>
          </a:p>
          <a:p>
            <a:pPr marL="171450" indent="-171450" fontAlgn="base">
              <a:spcBef>
                <a:spcPct val="0"/>
              </a:spcBef>
              <a:spcAft>
                <a:spcPct val="0"/>
              </a:spcAft>
              <a:buClr>
                <a:srgbClr val="004563"/>
              </a:buClr>
              <a:buFont typeface="Arial" panose="020B0604020202020204" pitchFamily="34" charset="0"/>
              <a:buChar char="•"/>
            </a:pPr>
            <a:endParaRPr lang="fr-FR" sz="1100" kern="0" dirty="0" smtClean="0">
              <a:solidFill>
                <a:srgbClr val="787878"/>
              </a:solidFill>
              <a:latin typeface="Franklin Gothic Book"/>
            </a:endParaRPr>
          </a:p>
        </p:txBody>
      </p:sp>
      <p:pic>
        <p:nvPicPr>
          <p:cNvPr id="4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79" t="22281" r="51911" b="75677"/>
          <a:stretch/>
        </p:blipFill>
        <p:spPr bwMode="auto">
          <a:xfrm>
            <a:off x="4134148" y="4505208"/>
            <a:ext cx="1409816" cy="20425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46" name="Ellipse 45"/>
          <p:cNvSpPr/>
          <p:nvPr/>
        </p:nvSpPr>
        <p:spPr>
          <a:xfrm>
            <a:off x="2336523" y="560482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7" name="Ellipse 46"/>
          <p:cNvSpPr/>
          <p:nvPr/>
        </p:nvSpPr>
        <p:spPr>
          <a:xfrm>
            <a:off x="4259714" y="575631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2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116" t="59030" b="20485"/>
          <a:stretch/>
        </p:blipFill>
        <p:spPr bwMode="auto">
          <a:xfrm>
            <a:off x="262541" y="4156411"/>
            <a:ext cx="1705150" cy="504000"/>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17" t="20239" r="51911" b="52504"/>
          <a:stretch/>
        </p:blipFill>
        <p:spPr bwMode="auto">
          <a:xfrm>
            <a:off x="111097" y="1907704"/>
            <a:ext cx="5292126" cy="272604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25" name="Ellipse 24"/>
          <p:cNvSpPr/>
          <p:nvPr/>
        </p:nvSpPr>
        <p:spPr>
          <a:xfrm>
            <a:off x="1641157" y="394970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279" t="22281" r="51911" b="75677"/>
          <a:stretch/>
        </p:blipFill>
        <p:spPr bwMode="auto">
          <a:xfrm>
            <a:off x="4003258" y="2366460"/>
            <a:ext cx="1409816" cy="20425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423" y="2260473"/>
            <a:ext cx="1434984" cy="83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111097" y="1907704"/>
            <a:ext cx="6591252" cy="2726045"/>
          </a:xfrm>
          <a:prstGeom prst="rect">
            <a:avLst/>
          </a:prstGeom>
          <a:no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1" name="Ellipse 30"/>
          <p:cNvSpPr/>
          <p:nvPr/>
        </p:nvSpPr>
        <p:spPr>
          <a:xfrm>
            <a:off x="826506" y="371421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69" y="3270726"/>
            <a:ext cx="4917331" cy="36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76607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5501233"/>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3347864"/>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6" y="964729"/>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2"/>
          <p:cNvSpPr txBox="1">
            <a:spLocks/>
          </p:cNvSpPr>
          <p:nvPr/>
        </p:nvSpPr>
        <p:spPr>
          <a:xfrm>
            <a:off x="980728" y="1305968"/>
            <a:ext cx="6176370" cy="2905992"/>
          </a:xfrm>
          <a:prstGeom prst="rect">
            <a:avLst/>
          </a:prstGeom>
        </p:spPr>
        <p:txBody>
          <a:bodyPr vert="horz" lIns="0" tIns="0" rIns="0" bIns="0" rtlCol="0" anchor="t" anchorCtr="0">
            <a:noAutofit/>
          </a:bodyPr>
          <a:lstStyle>
            <a:lvl1pPr algn="l" defTabSz="457200" rtl="0" eaLnBrk="1" latinLnBrk="0" hangingPunct="1">
              <a:spcBef>
                <a:spcPct val="0"/>
              </a:spcBef>
              <a:buNone/>
              <a:defRPr sz="2000" kern="1200">
                <a:solidFill>
                  <a:schemeClr val="tx2"/>
                </a:solidFill>
                <a:latin typeface="+mn-lt"/>
                <a:ea typeface="+mj-ea"/>
                <a:cs typeface="+mj-cs"/>
              </a:defRPr>
            </a:lvl1pPr>
          </a:lstStyle>
          <a:p>
            <a:r>
              <a:rPr lang="fr-FR" dirty="0" smtClean="0">
                <a:solidFill>
                  <a:srgbClr val="004563"/>
                </a:solidFill>
                <a:latin typeface="Arial"/>
              </a:rPr>
              <a:t>Créer une publication sans document</a:t>
            </a: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r>
              <a:rPr lang="fr-FR" dirty="0" smtClean="0">
                <a:solidFill>
                  <a:srgbClr val="004563"/>
                </a:solidFill>
                <a:latin typeface="Arial"/>
              </a:rPr>
              <a:t>Les nouveaux rapports</a:t>
            </a: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r>
              <a:rPr lang="fr-FR" dirty="0" smtClean="0">
                <a:solidFill>
                  <a:srgbClr val="004563"/>
                </a:solidFill>
                <a:latin typeface="Arial"/>
              </a:rPr>
              <a:t>La nouvelle ergonomie </a:t>
            </a:r>
            <a:r>
              <a:rPr lang="fr-FR" dirty="0" err="1" smtClean="0">
                <a:solidFill>
                  <a:srgbClr val="004563"/>
                </a:solidFill>
                <a:latin typeface="Arial"/>
              </a:rPr>
              <a:t>Salesforce</a:t>
            </a:r>
            <a:endParaRPr lang="fr-FR" dirty="0">
              <a:solidFill>
                <a:srgbClr val="004563"/>
              </a:solidFill>
              <a:latin typeface="Arial"/>
            </a:endParaRPr>
          </a:p>
          <a:p>
            <a:endParaRPr lang="fr-FR" dirty="0">
              <a:solidFill>
                <a:srgbClr val="004563"/>
              </a:solidFill>
              <a:latin typeface="Arial"/>
            </a:endParaRPr>
          </a:p>
        </p:txBody>
      </p:sp>
      <p:sp>
        <p:nvSpPr>
          <p:cNvPr id="6" name="ZoneTexte 5"/>
          <p:cNvSpPr txBox="1"/>
          <p:nvPr/>
        </p:nvSpPr>
        <p:spPr>
          <a:xfrm>
            <a:off x="1115610" y="133732"/>
            <a:ext cx="4431021" cy="830997"/>
          </a:xfrm>
          <a:prstGeom prst="rect">
            <a:avLst/>
          </a:prstGeom>
          <a:noFill/>
        </p:spPr>
        <p:txBody>
          <a:bodyPr wrap="none" rtlCol="0">
            <a:spAutoFit/>
          </a:bodyPr>
          <a:lstStyle/>
          <a:p>
            <a:pPr algn="ctr"/>
            <a:r>
              <a:rPr lang="fr-FR" sz="2400" b="1" u="sng" dirty="0" smtClean="0">
                <a:solidFill>
                  <a:srgbClr val="1F497D"/>
                </a:solidFill>
                <a:latin typeface="Aharoni" panose="02010803020104030203" pitchFamily="2" charset="-79"/>
                <a:cs typeface="Aharoni" panose="02010803020104030203" pitchFamily="2" charset="-79"/>
              </a:rPr>
              <a:t>PRCP AGENTS MANDATAIRES</a:t>
            </a:r>
          </a:p>
          <a:p>
            <a:pPr algn="ctr"/>
            <a:r>
              <a:rPr lang="fr-FR" sz="2400" dirty="0" smtClean="0">
                <a:solidFill>
                  <a:srgbClr val="1F497D"/>
                </a:solidFill>
                <a:latin typeface="Aharoni" panose="02010803020104030203" pitchFamily="2" charset="-79"/>
                <a:cs typeface="Aharoni" panose="02010803020104030203" pitchFamily="2" charset="-79"/>
              </a:rPr>
              <a:t>Les Essentiels</a:t>
            </a:r>
            <a:endParaRPr lang="fr-FR" sz="2400" dirty="0">
              <a:solidFill>
                <a:srgbClr val="1F497D"/>
              </a:solidFill>
              <a:latin typeface="Aharoni" panose="02010803020104030203" pitchFamily="2" charset="-79"/>
              <a:cs typeface="Aharoni" panose="02010803020104030203" pitchFamily="2" charset="-79"/>
            </a:endParaRPr>
          </a:p>
        </p:txBody>
      </p:sp>
      <p:sp>
        <p:nvSpPr>
          <p:cNvPr id="19" name="ZoneTexte 18"/>
          <p:cNvSpPr txBox="1"/>
          <p:nvPr/>
        </p:nvSpPr>
        <p:spPr>
          <a:xfrm>
            <a:off x="1110835" y="1918224"/>
            <a:ext cx="950901" cy="338554"/>
          </a:xfrm>
          <a:prstGeom prst="rect">
            <a:avLst/>
          </a:prstGeom>
          <a:noFill/>
        </p:spPr>
        <p:txBody>
          <a:bodyPr wrap="none" rtlCol="0">
            <a:spAutoFit/>
          </a:bodyPr>
          <a:lstStyle/>
          <a:p>
            <a:r>
              <a:rPr lang="fr-FR" sz="1600" dirty="0" smtClean="0">
                <a:solidFill>
                  <a:schemeClr val="tx2"/>
                </a:solidFill>
              </a:rPr>
              <a:t>Depuis le</a:t>
            </a:r>
            <a:endParaRPr lang="fr-FR" sz="1600" dirty="0">
              <a:solidFill>
                <a:schemeClr val="tx2"/>
              </a:solidFill>
            </a:endParaRPr>
          </a:p>
        </p:txBody>
      </p:sp>
      <p:sp>
        <p:nvSpPr>
          <p:cNvPr id="20" name="Ellipse 19"/>
          <p:cNvSpPr/>
          <p:nvPr/>
        </p:nvSpPr>
        <p:spPr>
          <a:xfrm>
            <a:off x="879692" y="197306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22" name="ZoneTexte 21"/>
          <p:cNvSpPr txBox="1"/>
          <p:nvPr/>
        </p:nvSpPr>
        <p:spPr>
          <a:xfrm>
            <a:off x="3271847" y="1907704"/>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24" name="Ellipse 23"/>
          <p:cNvSpPr/>
          <p:nvPr/>
        </p:nvSpPr>
        <p:spPr>
          <a:xfrm>
            <a:off x="3055823" y="197362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122" y="2015021"/>
            <a:ext cx="7048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4195" y="1944774"/>
            <a:ext cx="10668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1110217" y="2339752"/>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31" name="Ellipse 30"/>
          <p:cNvSpPr/>
          <p:nvPr/>
        </p:nvSpPr>
        <p:spPr>
          <a:xfrm>
            <a:off x="876300" y="240567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32" name="ZoneTexte 31"/>
          <p:cNvSpPr txBox="1"/>
          <p:nvPr/>
        </p:nvSpPr>
        <p:spPr>
          <a:xfrm>
            <a:off x="3229755" y="2280101"/>
            <a:ext cx="2250040" cy="338554"/>
          </a:xfrm>
          <a:prstGeom prst="rect">
            <a:avLst/>
          </a:prstGeom>
          <a:noFill/>
        </p:spPr>
        <p:txBody>
          <a:bodyPr wrap="none" rtlCol="0">
            <a:spAutoFit/>
          </a:bodyPr>
          <a:lstStyle/>
          <a:p>
            <a:r>
              <a:rPr lang="fr-FR" sz="1600" dirty="0" smtClean="0">
                <a:solidFill>
                  <a:srgbClr val="00B050"/>
                </a:solidFill>
              </a:rPr>
              <a:t>Composer votre réponse</a:t>
            </a:r>
            <a:endParaRPr lang="fr-FR" sz="1600" dirty="0">
              <a:solidFill>
                <a:srgbClr val="00B050"/>
              </a:solidFill>
            </a:endParaRPr>
          </a:p>
        </p:txBody>
      </p:sp>
      <p:sp>
        <p:nvSpPr>
          <p:cNvPr id="33" name="Ellipse 32"/>
          <p:cNvSpPr/>
          <p:nvPr/>
        </p:nvSpPr>
        <p:spPr>
          <a:xfrm>
            <a:off x="2970055" y="234602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pic>
        <p:nvPicPr>
          <p:cNvPr id="3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856" y="2800057"/>
            <a:ext cx="627727" cy="265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3975" y="2842920"/>
            <a:ext cx="7048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ZoneTexte 37"/>
          <p:cNvSpPr txBox="1"/>
          <p:nvPr/>
        </p:nvSpPr>
        <p:spPr>
          <a:xfrm>
            <a:off x="1172392" y="2793286"/>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39" name="ZoneTexte 38"/>
          <p:cNvSpPr txBox="1"/>
          <p:nvPr/>
        </p:nvSpPr>
        <p:spPr>
          <a:xfrm>
            <a:off x="3377462" y="2793286"/>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42" name="Ellipse 41"/>
          <p:cNvSpPr/>
          <p:nvPr/>
        </p:nvSpPr>
        <p:spPr>
          <a:xfrm>
            <a:off x="920743" y="285994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43" name="Ellipse 42"/>
          <p:cNvSpPr/>
          <p:nvPr/>
        </p:nvSpPr>
        <p:spPr>
          <a:xfrm>
            <a:off x="3025907" y="285920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3260" y="2389967"/>
            <a:ext cx="838081" cy="2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 name="ZoneTexte 45"/>
          <p:cNvSpPr txBox="1"/>
          <p:nvPr/>
        </p:nvSpPr>
        <p:spPr>
          <a:xfrm>
            <a:off x="789196" y="4417018"/>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47" name="Ellipse 46"/>
          <p:cNvSpPr/>
          <p:nvPr/>
        </p:nvSpPr>
        <p:spPr>
          <a:xfrm>
            <a:off x="558053" y="447186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8" name="ZoneTexte 47"/>
          <p:cNvSpPr txBox="1"/>
          <p:nvPr/>
        </p:nvSpPr>
        <p:spPr>
          <a:xfrm>
            <a:off x="2950208" y="4406498"/>
            <a:ext cx="1082348" cy="338554"/>
          </a:xfrm>
          <a:prstGeom prst="rect">
            <a:avLst/>
          </a:prstGeom>
          <a:noFill/>
        </p:spPr>
        <p:txBody>
          <a:bodyPr wrap="none" rtlCol="0">
            <a:spAutoFit/>
          </a:bodyPr>
          <a:lstStyle/>
          <a:p>
            <a:r>
              <a:rPr lang="fr-FR" sz="1600" dirty="0" smtClean="0">
                <a:solidFill>
                  <a:schemeClr val="tx2"/>
                </a:solidFill>
              </a:rPr>
              <a:t>Cliquer sur</a:t>
            </a:r>
            <a:endParaRPr lang="fr-FR" sz="1600" dirty="0">
              <a:solidFill>
                <a:schemeClr val="tx2"/>
              </a:solidFill>
            </a:endParaRPr>
          </a:p>
        </p:txBody>
      </p:sp>
      <p:sp>
        <p:nvSpPr>
          <p:cNvPr id="49" name="Ellipse 48"/>
          <p:cNvSpPr/>
          <p:nvPr/>
        </p:nvSpPr>
        <p:spPr>
          <a:xfrm>
            <a:off x="2734184" y="447242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53" name="Ellipse 52"/>
          <p:cNvSpPr/>
          <p:nvPr/>
        </p:nvSpPr>
        <p:spPr>
          <a:xfrm>
            <a:off x="554661" y="490446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54" name="ZoneTexte 53"/>
          <p:cNvSpPr txBox="1"/>
          <p:nvPr/>
        </p:nvSpPr>
        <p:spPr>
          <a:xfrm>
            <a:off x="920743" y="4844817"/>
            <a:ext cx="5107680" cy="338554"/>
          </a:xfrm>
          <a:prstGeom prst="rect">
            <a:avLst/>
          </a:prstGeom>
          <a:noFill/>
        </p:spPr>
        <p:txBody>
          <a:bodyPr wrap="none" rtlCol="0">
            <a:spAutoFit/>
          </a:bodyPr>
          <a:lstStyle/>
          <a:p>
            <a:r>
              <a:rPr lang="fr-FR" sz="1600" dirty="0" smtClean="0">
                <a:solidFill>
                  <a:srgbClr val="00B050"/>
                </a:solidFill>
              </a:rPr>
              <a:t>Cliquer sur le nom du rapport que vous souhaitez consulter</a:t>
            </a:r>
            <a:endParaRPr lang="fr-FR" sz="1600" dirty="0">
              <a:solidFill>
                <a:srgbClr val="00B050"/>
              </a:solidFill>
            </a:endParaRPr>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1618" y="4370395"/>
            <a:ext cx="75247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556" y="4481520"/>
            <a:ext cx="1733550"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ZoneTexte 36"/>
          <p:cNvSpPr txBox="1"/>
          <p:nvPr/>
        </p:nvSpPr>
        <p:spPr>
          <a:xfrm>
            <a:off x="491791" y="6444208"/>
            <a:ext cx="6113385" cy="584775"/>
          </a:xfrm>
          <a:prstGeom prst="rect">
            <a:avLst/>
          </a:prstGeom>
          <a:noFill/>
        </p:spPr>
        <p:txBody>
          <a:bodyPr wrap="square" rtlCol="0">
            <a:spAutoFit/>
          </a:bodyPr>
          <a:lstStyle/>
          <a:p>
            <a:r>
              <a:rPr lang="fr-FR" sz="1600" dirty="0" smtClean="0">
                <a:solidFill>
                  <a:schemeClr val="tx2"/>
                </a:solidFill>
              </a:rPr>
              <a:t>Fonctionnalité survol -&gt; affiche des données de l’élément tout en restant sur la page actuelle</a:t>
            </a:r>
            <a:endParaRPr lang="fr-FR" sz="1600" dirty="0">
              <a:solidFill>
                <a:schemeClr val="tx2"/>
              </a:solidFill>
            </a:endParaRPr>
          </a:p>
        </p:txBody>
      </p:sp>
      <p:sp>
        <p:nvSpPr>
          <p:cNvPr id="40" name="Ellipse 39"/>
          <p:cNvSpPr/>
          <p:nvPr/>
        </p:nvSpPr>
        <p:spPr>
          <a:xfrm>
            <a:off x="260648" y="649905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pic>
        <p:nvPicPr>
          <p:cNvPr id="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2715" y="6736595"/>
            <a:ext cx="1884174" cy="93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ZoneTexte 40"/>
          <p:cNvSpPr txBox="1"/>
          <p:nvPr/>
        </p:nvSpPr>
        <p:spPr>
          <a:xfrm>
            <a:off x="491791" y="7740352"/>
            <a:ext cx="6113385" cy="338554"/>
          </a:xfrm>
          <a:prstGeom prst="rect">
            <a:avLst/>
          </a:prstGeom>
          <a:noFill/>
        </p:spPr>
        <p:txBody>
          <a:bodyPr wrap="square" rtlCol="0">
            <a:spAutoFit/>
          </a:bodyPr>
          <a:lstStyle/>
          <a:p>
            <a:r>
              <a:rPr lang="fr-FR" sz="1600" dirty="0" smtClean="0">
                <a:solidFill>
                  <a:schemeClr val="tx2"/>
                </a:solidFill>
              </a:rPr>
              <a:t>Liens internes -&gt; pour naviguer au sein d’une page</a:t>
            </a:r>
            <a:endParaRPr lang="fr-FR" sz="1600" dirty="0">
              <a:solidFill>
                <a:schemeClr val="tx2"/>
              </a:solidFill>
            </a:endParaRPr>
          </a:p>
        </p:txBody>
      </p:sp>
      <p:sp>
        <p:nvSpPr>
          <p:cNvPr id="44" name="Ellipse 43"/>
          <p:cNvSpPr/>
          <p:nvPr/>
        </p:nvSpPr>
        <p:spPr>
          <a:xfrm>
            <a:off x="260648" y="779519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50" name="ZoneTexte 49"/>
          <p:cNvSpPr txBox="1"/>
          <p:nvPr/>
        </p:nvSpPr>
        <p:spPr>
          <a:xfrm>
            <a:off x="491791" y="8316416"/>
            <a:ext cx="6113385" cy="338554"/>
          </a:xfrm>
          <a:prstGeom prst="rect">
            <a:avLst/>
          </a:prstGeom>
          <a:noFill/>
        </p:spPr>
        <p:txBody>
          <a:bodyPr wrap="square" rtlCol="0">
            <a:spAutoFit/>
          </a:bodyPr>
          <a:lstStyle/>
          <a:p>
            <a:r>
              <a:rPr lang="fr-FR" sz="1600" dirty="0" smtClean="0">
                <a:solidFill>
                  <a:schemeClr val="tx2"/>
                </a:solidFill>
              </a:rPr>
              <a:t>Une nouvelle fonction recherche -&gt; plus intuitive et précisé</a:t>
            </a:r>
            <a:endParaRPr lang="fr-FR" sz="1600" dirty="0">
              <a:solidFill>
                <a:schemeClr val="tx2"/>
              </a:solidFill>
            </a:endParaRPr>
          </a:p>
        </p:txBody>
      </p:sp>
      <p:sp>
        <p:nvSpPr>
          <p:cNvPr id="51" name="Ellipse 50"/>
          <p:cNvSpPr/>
          <p:nvPr/>
        </p:nvSpPr>
        <p:spPr>
          <a:xfrm>
            <a:off x="260648" y="839773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5803" y="8084545"/>
            <a:ext cx="25050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8483" y="8644259"/>
            <a:ext cx="280035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44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6" y="964729"/>
            <a:ext cx="52768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2"/>
          <p:cNvSpPr txBox="1">
            <a:spLocks/>
          </p:cNvSpPr>
          <p:nvPr/>
        </p:nvSpPr>
        <p:spPr>
          <a:xfrm>
            <a:off x="997046" y="1305968"/>
            <a:ext cx="6176370" cy="2905992"/>
          </a:xfrm>
          <a:prstGeom prst="rect">
            <a:avLst/>
          </a:prstGeom>
        </p:spPr>
        <p:txBody>
          <a:bodyPr vert="horz" lIns="0" tIns="0" rIns="0" bIns="0" rtlCol="0" anchor="t" anchorCtr="0">
            <a:noAutofit/>
          </a:bodyPr>
          <a:lstStyle>
            <a:lvl1pPr algn="l" defTabSz="457200" rtl="0" eaLnBrk="1" latinLnBrk="0" hangingPunct="1">
              <a:spcBef>
                <a:spcPct val="0"/>
              </a:spcBef>
              <a:buNone/>
              <a:defRPr sz="2000" kern="1200">
                <a:solidFill>
                  <a:schemeClr val="tx2"/>
                </a:solidFill>
                <a:latin typeface="+mn-lt"/>
                <a:ea typeface="+mj-ea"/>
                <a:cs typeface="+mj-cs"/>
              </a:defRPr>
            </a:lvl1pPr>
          </a:lstStyle>
          <a:p>
            <a:r>
              <a:rPr lang="fr-FR" dirty="0" smtClean="0">
                <a:solidFill>
                  <a:srgbClr val="004563"/>
                </a:solidFill>
                <a:latin typeface="Arial"/>
              </a:rPr>
              <a:t>La Reprise Après Traitement (RAT)</a:t>
            </a: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a:p>
            <a:endParaRPr lang="fr-FR" dirty="0" smtClean="0">
              <a:solidFill>
                <a:srgbClr val="004563"/>
              </a:solidFill>
              <a:latin typeface="Arial"/>
            </a:endParaRPr>
          </a:p>
          <a:p>
            <a:endParaRPr lang="fr-FR" dirty="0">
              <a:solidFill>
                <a:srgbClr val="004563"/>
              </a:solidFill>
              <a:latin typeface="Arial"/>
            </a:endParaRPr>
          </a:p>
        </p:txBody>
      </p:sp>
      <p:sp>
        <p:nvSpPr>
          <p:cNvPr id="6" name="ZoneTexte 5"/>
          <p:cNvSpPr txBox="1"/>
          <p:nvPr/>
        </p:nvSpPr>
        <p:spPr>
          <a:xfrm>
            <a:off x="1115610" y="133732"/>
            <a:ext cx="4431021" cy="830997"/>
          </a:xfrm>
          <a:prstGeom prst="rect">
            <a:avLst/>
          </a:prstGeom>
          <a:noFill/>
        </p:spPr>
        <p:txBody>
          <a:bodyPr wrap="none" rtlCol="0">
            <a:spAutoFit/>
          </a:bodyPr>
          <a:lstStyle/>
          <a:p>
            <a:pPr algn="ctr"/>
            <a:r>
              <a:rPr lang="fr-FR" sz="2400" b="1" u="sng" dirty="0" smtClean="0">
                <a:solidFill>
                  <a:srgbClr val="1F497D"/>
                </a:solidFill>
                <a:latin typeface="Aharoni" panose="02010803020104030203" pitchFamily="2" charset="-79"/>
                <a:cs typeface="Aharoni" panose="02010803020104030203" pitchFamily="2" charset="-79"/>
              </a:rPr>
              <a:t>PRCP AGENTS MANDATAIRES</a:t>
            </a:r>
          </a:p>
          <a:p>
            <a:pPr algn="ctr"/>
            <a:r>
              <a:rPr lang="fr-FR" sz="2400" dirty="0" smtClean="0">
                <a:solidFill>
                  <a:srgbClr val="1F497D"/>
                </a:solidFill>
                <a:latin typeface="Aharoni" panose="02010803020104030203" pitchFamily="2" charset="-79"/>
                <a:cs typeface="Aharoni" panose="02010803020104030203" pitchFamily="2" charset="-79"/>
              </a:rPr>
              <a:t>Les Essentiels</a:t>
            </a:r>
            <a:endParaRPr lang="fr-FR" sz="2400" dirty="0">
              <a:solidFill>
                <a:srgbClr val="1F497D"/>
              </a:solidFill>
              <a:latin typeface="Aharoni" panose="02010803020104030203" pitchFamily="2" charset="-79"/>
              <a:cs typeface="Aharoni" panose="02010803020104030203" pitchFamily="2" charset="-79"/>
            </a:endParaRPr>
          </a:p>
        </p:txBody>
      </p:sp>
      <p:sp>
        <p:nvSpPr>
          <p:cNvPr id="19" name="ZoneTexte 18"/>
          <p:cNvSpPr txBox="1"/>
          <p:nvPr/>
        </p:nvSpPr>
        <p:spPr>
          <a:xfrm>
            <a:off x="1110835" y="1918224"/>
            <a:ext cx="950901" cy="338554"/>
          </a:xfrm>
          <a:prstGeom prst="rect">
            <a:avLst/>
          </a:prstGeom>
          <a:noFill/>
        </p:spPr>
        <p:txBody>
          <a:bodyPr wrap="none" rtlCol="0">
            <a:spAutoFit/>
          </a:bodyPr>
          <a:lstStyle/>
          <a:p>
            <a:r>
              <a:rPr lang="fr-FR" sz="1600" dirty="0" smtClean="0">
                <a:solidFill>
                  <a:srgbClr val="1F497D"/>
                </a:solidFill>
              </a:rPr>
              <a:t>Depuis le</a:t>
            </a:r>
            <a:endParaRPr lang="fr-FR" sz="1600" dirty="0">
              <a:solidFill>
                <a:srgbClr val="1F497D"/>
              </a:solidFill>
            </a:endParaRPr>
          </a:p>
        </p:txBody>
      </p:sp>
      <p:sp>
        <p:nvSpPr>
          <p:cNvPr id="20" name="Ellipse 19"/>
          <p:cNvSpPr/>
          <p:nvPr/>
        </p:nvSpPr>
        <p:spPr>
          <a:xfrm>
            <a:off x="879692" y="197306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22" name="ZoneTexte 21"/>
          <p:cNvSpPr txBox="1"/>
          <p:nvPr/>
        </p:nvSpPr>
        <p:spPr>
          <a:xfrm>
            <a:off x="3271847" y="1907704"/>
            <a:ext cx="1082348" cy="338554"/>
          </a:xfrm>
          <a:prstGeom prst="rect">
            <a:avLst/>
          </a:prstGeom>
          <a:noFill/>
        </p:spPr>
        <p:txBody>
          <a:bodyPr wrap="none" rtlCol="0">
            <a:spAutoFit/>
          </a:bodyPr>
          <a:lstStyle/>
          <a:p>
            <a:r>
              <a:rPr lang="fr-FR" sz="1600" dirty="0" smtClean="0">
                <a:solidFill>
                  <a:srgbClr val="1F497D"/>
                </a:solidFill>
              </a:rPr>
              <a:t>Cliquer sur</a:t>
            </a:r>
            <a:endParaRPr lang="fr-FR" sz="1600" dirty="0">
              <a:solidFill>
                <a:srgbClr val="1F497D"/>
              </a:solidFill>
            </a:endParaRPr>
          </a:p>
        </p:txBody>
      </p:sp>
      <p:sp>
        <p:nvSpPr>
          <p:cNvPr id="24" name="Ellipse 23"/>
          <p:cNvSpPr/>
          <p:nvPr/>
        </p:nvSpPr>
        <p:spPr>
          <a:xfrm>
            <a:off x="3055823" y="197362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2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122" y="2015021"/>
            <a:ext cx="704850" cy="1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ZoneTexte 29"/>
          <p:cNvSpPr txBox="1"/>
          <p:nvPr/>
        </p:nvSpPr>
        <p:spPr>
          <a:xfrm>
            <a:off x="1110217" y="2339752"/>
            <a:ext cx="1082348" cy="338554"/>
          </a:xfrm>
          <a:prstGeom prst="rect">
            <a:avLst/>
          </a:prstGeom>
          <a:noFill/>
        </p:spPr>
        <p:txBody>
          <a:bodyPr wrap="none" rtlCol="0">
            <a:spAutoFit/>
          </a:bodyPr>
          <a:lstStyle/>
          <a:p>
            <a:r>
              <a:rPr lang="fr-FR" sz="1600" dirty="0" smtClean="0">
                <a:solidFill>
                  <a:srgbClr val="1F497D"/>
                </a:solidFill>
              </a:rPr>
              <a:t>Cliquer sur</a:t>
            </a:r>
            <a:endParaRPr lang="fr-FR" sz="1600" dirty="0">
              <a:solidFill>
                <a:srgbClr val="1F497D"/>
              </a:solidFill>
            </a:endParaRPr>
          </a:p>
        </p:txBody>
      </p:sp>
      <p:sp>
        <p:nvSpPr>
          <p:cNvPr id="31" name="Ellipse 30"/>
          <p:cNvSpPr/>
          <p:nvPr/>
        </p:nvSpPr>
        <p:spPr>
          <a:xfrm>
            <a:off x="876300" y="240567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32" name="ZoneTexte 31"/>
          <p:cNvSpPr txBox="1"/>
          <p:nvPr/>
        </p:nvSpPr>
        <p:spPr>
          <a:xfrm>
            <a:off x="3229755" y="2280101"/>
            <a:ext cx="2739791" cy="1077218"/>
          </a:xfrm>
          <a:prstGeom prst="rect">
            <a:avLst/>
          </a:prstGeom>
          <a:noFill/>
        </p:spPr>
        <p:txBody>
          <a:bodyPr wrap="square" rtlCol="0">
            <a:spAutoFit/>
          </a:bodyPr>
          <a:lstStyle/>
          <a:p>
            <a:r>
              <a:rPr lang="fr-FR" sz="1600" dirty="0" smtClean="0">
                <a:solidFill>
                  <a:srgbClr val="00B050"/>
                </a:solidFill>
              </a:rPr>
              <a:t>Envoyer la feuille de liaison imprimée et les documents originaux avec l’enveloppe dédiée épargne</a:t>
            </a:r>
            <a:endParaRPr lang="fr-FR" sz="1600" dirty="0">
              <a:solidFill>
                <a:srgbClr val="00B050"/>
              </a:solidFill>
            </a:endParaRPr>
          </a:p>
        </p:txBody>
      </p:sp>
      <p:sp>
        <p:nvSpPr>
          <p:cNvPr id="33" name="Ellipse 32"/>
          <p:cNvSpPr/>
          <p:nvPr/>
        </p:nvSpPr>
        <p:spPr>
          <a:xfrm>
            <a:off x="2970055" y="234602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pic>
        <p:nvPicPr>
          <p:cNvPr id="52"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7753" t="86310" r="8634" b="6016"/>
          <a:stretch/>
        </p:blipFill>
        <p:spPr bwMode="auto">
          <a:xfrm>
            <a:off x="4348059" y="2014174"/>
            <a:ext cx="1026394" cy="154094"/>
          </a:xfrm>
          <a:prstGeom prst="rect">
            <a:avLst/>
          </a:prstGeom>
          <a:noFill/>
          <a:ln w="25400">
            <a:noFill/>
          </a:ln>
          <a:effectLst/>
        </p:spPr>
      </p:pic>
      <p:pic>
        <p:nvPicPr>
          <p:cNvPr id="5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216" t="93919" r="57546" b="2044"/>
          <a:stretch/>
        </p:blipFill>
        <p:spPr bwMode="auto">
          <a:xfrm>
            <a:off x="2354514" y="2282613"/>
            <a:ext cx="394409" cy="39569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40631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96" y="2971952"/>
            <a:ext cx="6530780" cy="3256231"/>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079" t="19663" r="1761" b="57265"/>
          <a:stretch/>
        </p:blipFill>
        <p:spPr bwMode="auto">
          <a:xfrm>
            <a:off x="153569" y="1667402"/>
            <a:ext cx="6522115" cy="1104398"/>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Titre 2"/>
          <p:cNvSpPr>
            <a:spLocks noGrp="1"/>
          </p:cNvSpPr>
          <p:nvPr>
            <p:ph type="title"/>
          </p:nvPr>
        </p:nvSpPr>
        <p:spPr/>
        <p:txBody>
          <a:bodyPr>
            <a:noAutofit/>
          </a:bodyPr>
          <a:lstStyle/>
          <a:p>
            <a:r>
              <a:rPr lang="fr-FR" sz="1900" dirty="0" smtClean="0"/>
              <a:t>Fiche Memo </a:t>
            </a:r>
            <a:r>
              <a:rPr lang="fr-FR" sz="1900" dirty="0"/>
              <a:t>– </a:t>
            </a:r>
            <a:r>
              <a:rPr lang="fr-FR" sz="1900" dirty="0" smtClean="0"/>
              <a:t>Créer une demande client</a:t>
            </a:r>
            <a:endParaRPr lang="fr-FR" sz="1900"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4</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39" name="Ellipse 38"/>
          <p:cNvSpPr/>
          <p:nvPr/>
        </p:nvSpPr>
        <p:spPr>
          <a:xfrm>
            <a:off x="2736964" y="201289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0" name="Ellipse 39"/>
          <p:cNvSpPr/>
          <p:nvPr/>
        </p:nvSpPr>
        <p:spPr>
          <a:xfrm>
            <a:off x="2318964" y="350119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1" name="Ellipse 40"/>
          <p:cNvSpPr/>
          <p:nvPr/>
        </p:nvSpPr>
        <p:spPr>
          <a:xfrm>
            <a:off x="2390972" y="370790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45" name="Rectangle à coins arrondis 44"/>
          <p:cNvSpPr/>
          <p:nvPr/>
        </p:nvSpPr>
        <p:spPr>
          <a:xfrm>
            <a:off x="152896" y="1115616"/>
            <a:ext cx="2340000" cy="468000"/>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004563"/>
                </a:solidFill>
              </a:rPr>
              <a:t>Depuis le </a:t>
            </a:r>
            <a:r>
              <a:rPr lang="fr-FR" sz="1400" b="1" dirty="0" smtClean="0">
                <a:solidFill>
                  <a:srgbClr val="00B050"/>
                </a:solidFill>
              </a:rPr>
              <a:t>compte client</a:t>
            </a:r>
            <a:endParaRPr lang="fr-FR" sz="1400" b="1" dirty="0">
              <a:solidFill>
                <a:srgbClr val="00B050"/>
              </a:solidFill>
            </a:endParaRPr>
          </a:p>
        </p:txBody>
      </p:sp>
      <p:sp>
        <p:nvSpPr>
          <p:cNvPr id="38" name="Ellipse 37"/>
          <p:cNvSpPr/>
          <p:nvPr/>
        </p:nvSpPr>
        <p:spPr>
          <a:xfrm>
            <a:off x="446756" y="184991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2" name="Ellipse 41"/>
          <p:cNvSpPr/>
          <p:nvPr/>
        </p:nvSpPr>
        <p:spPr>
          <a:xfrm>
            <a:off x="2622934" y="430746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43" name="Ellipse 42"/>
          <p:cNvSpPr/>
          <p:nvPr/>
        </p:nvSpPr>
        <p:spPr>
          <a:xfrm>
            <a:off x="1616096" y="547875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sp>
        <p:nvSpPr>
          <p:cNvPr id="28" name="Rectangle 27"/>
          <p:cNvSpPr/>
          <p:nvPr/>
        </p:nvSpPr>
        <p:spPr>
          <a:xfrm>
            <a:off x="76267" y="6372440"/>
            <a:ext cx="6449077" cy="2124000"/>
          </a:xfrm>
          <a:prstGeom prst="rect">
            <a:avLst/>
          </a:prstGeom>
          <a:noFill/>
          <a:ln w="25400" cap="flat" cmpd="sng" algn="ctr">
            <a:solidFill>
              <a:srgbClr val="74B958"/>
            </a:solidFill>
            <a:prstDash val="solid"/>
          </a:ln>
          <a:effectLst/>
        </p:spPr>
        <p:txBody>
          <a:bodyPr lIns="180000" rIns="180000" rtlCol="0" anchor="ctr"/>
          <a:lstStyle/>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Sur le </a:t>
            </a:r>
            <a:r>
              <a:rPr lang="fr-FR" sz="1200" kern="0" dirty="0" smtClean="0">
                <a:solidFill>
                  <a:srgbClr val="787878"/>
                </a:solidFill>
                <a:latin typeface="Franklin Gothic Book"/>
              </a:rPr>
              <a:t>compte client, passer votre souris sur </a:t>
            </a:r>
            <a:r>
              <a:rPr lang="fr-FR" sz="1200" b="1" kern="0" dirty="0" smtClean="0">
                <a:solidFill>
                  <a:srgbClr val="4977B6"/>
                </a:solidFill>
                <a:latin typeface="Franklin Gothic Book"/>
              </a:rPr>
              <a:t>Dossiers AXA </a:t>
            </a:r>
            <a:r>
              <a:rPr lang="fr-FR" sz="1200" kern="0" dirty="0">
                <a:solidFill>
                  <a:srgbClr val="787878"/>
                </a:solidFill>
                <a:latin typeface="Franklin Gothic Book"/>
              </a:rPr>
              <a:t>pour afficher un menu</a:t>
            </a: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Dans ce menu, cliquer sur le bouton </a:t>
            </a:r>
            <a:r>
              <a:rPr lang="fr-FR" sz="1200" b="1" kern="0" dirty="0">
                <a:solidFill>
                  <a:srgbClr val="4977B6"/>
                </a:solidFill>
                <a:latin typeface="Franklin Gothic Book"/>
              </a:rPr>
              <a:t>Nouvelle Demande</a:t>
            </a: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Sélectionner le</a:t>
            </a:r>
            <a:r>
              <a:rPr lang="fr-FR" sz="1200" b="1" kern="0" dirty="0">
                <a:solidFill>
                  <a:srgbClr val="4977B6"/>
                </a:solidFill>
                <a:latin typeface="Franklin Gothic Book"/>
              </a:rPr>
              <a:t> Type </a:t>
            </a:r>
            <a:r>
              <a:rPr lang="fr-FR" sz="1200" kern="0" dirty="0" smtClean="0">
                <a:solidFill>
                  <a:srgbClr val="787878"/>
                </a:solidFill>
                <a:latin typeface="Franklin Gothic Book"/>
              </a:rPr>
              <a:t>de demande à l’aide du menu déroulant</a:t>
            </a:r>
            <a:endParaRPr lang="fr-FR" sz="12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Sélectionner </a:t>
            </a:r>
            <a:r>
              <a:rPr lang="fr-FR" sz="1200" b="1" kern="0" dirty="0">
                <a:solidFill>
                  <a:srgbClr val="4977B6"/>
                </a:solidFill>
                <a:latin typeface="Franklin Gothic Book"/>
              </a:rPr>
              <a:t>l’Objet de la demande </a:t>
            </a:r>
            <a:r>
              <a:rPr lang="fr-FR" sz="1200" kern="0" dirty="0" smtClean="0">
                <a:solidFill>
                  <a:srgbClr val="787878"/>
                </a:solidFill>
                <a:latin typeface="Franklin Gothic Book"/>
              </a:rPr>
              <a:t>à l’aide du menu déroulant</a:t>
            </a:r>
            <a:endParaRPr lang="fr-FR" sz="12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err="1" smtClean="0">
                <a:solidFill>
                  <a:srgbClr val="787878"/>
                </a:solidFill>
                <a:latin typeface="Franklin Gothic Book"/>
              </a:rPr>
              <a:t>Séléctionner</a:t>
            </a:r>
            <a:r>
              <a:rPr lang="fr-FR" sz="1200" kern="0" dirty="0" smtClean="0">
                <a:solidFill>
                  <a:srgbClr val="787878"/>
                </a:solidFill>
                <a:latin typeface="Franklin Gothic Book"/>
              </a:rPr>
              <a:t> le(s) contrat(s) </a:t>
            </a:r>
            <a:r>
              <a:rPr lang="fr-FR" sz="1200" kern="0" dirty="0" err="1" smtClean="0">
                <a:solidFill>
                  <a:srgbClr val="787878"/>
                </a:solidFill>
                <a:latin typeface="Franklin Gothic Book"/>
              </a:rPr>
              <a:t>concené</a:t>
            </a:r>
            <a:r>
              <a:rPr lang="fr-FR" sz="1200" kern="0" dirty="0" smtClean="0">
                <a:solidFill>
                  <a:srgbClr val="787878"/>
                </a:solidFill>
                <a:latin typeface="Franklin Gothic Book"/>
              </a:rPr>
              <a:t>(s) dans la liste de gauche et faites un </a:t>
            </a:r>
            <a:r>
              <a:rPr lang="fr-FR" sz="1200" b="1" kern="0" dirty="0">
                <a:solidFill>
                  <a:srgbClr val="4977B6"/>
                </a:solidFill>
                <a:latin typeface="Franklin Gothic Book"/>
              </a:rPr>
              <a:t>cliquer/glisser</a:t>
            </a:r>
            <a:r>
              <a:rPr lang="fr-FR" sz="1200" kern="0" dirty="0" smtClean="0">
                <a:solidFill>
                  <a:srgbClr val="787878"/>
                </a:solidFill>
                <a:latin typeface="Franklin Gothic Book"/>
              </a:rPr>
              <a:t> vers la liste de droite pour l’ajouter</a:t>
            </a:r>
            <a:endParaRPr lang="fr-FR" sz="12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Renseigner les informations et ajouter les pièces jointes demandées (cette zone change en fonction du type et de l’objet de la demande) </a:t>
            </a:r>
            <a:r>
              <a:rPr lang="fr-FR" sz="1200" kern="0" dirty="0" smtClean="0">
                <a:solidFill>
                  <a:srgbClr val="FF0000"/>
                </a:solidFill>
                <a:latin typeface="Franklin Gothic Book"/>
              </a:rPr>
              <a:t>pastille rouge = obligatoire</a:t>
            </a:r>
            <a:endParaRPr lang="fr-FR" sz="1200" kern="0" dirty="0">
              <a:solidFill>
                <a:srgbClr val="FF0000"/>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Pour que cette demande soit transmise au Service Client, cliquer sur le bouton </a:t>
            </a:r>
            <a:r>
              <a:rPr lang="fr-FR" sz="1200" b="1" kern="0" dirty="0">
                <a:solidFill>
                  <a:srgbClr val="4977B6"/>
                </a:solidFill>
                <a:latin typeface="Franklin Gothic Book"/>
              </a:rPr>
              <a:t>Création de la demande</a:t>
            </a:r>
          </a:p>
        </p:txBody>
      </p:sp>
      <p:sp>
        <p:nvSpPr>
          <p:cNvPr id="50" name="Ellipse 49"/>
          <p:cNvSpPr/>
          <p:nvPr/>
        </p:nvSpPr>
        <p:spPr>
          <a:xfrm>
            <a:off x="6135388" y="651621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51" name="Ellipse 50"/>
          <p:cNvSpPr/>
          <p:nvPr/>
        </p:nvSpPr>
        <p:spPr>
          <a:xfrm>
            <a:off x="4449304" y="670785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52" name="Ellipse 51"/>
          <p:cNvSpPr/>
          <p:nvPr/>
        </p:nvSpPr>
        <p:spPr>
          <a:xfrm>
            <a:off x="4737312" y="690119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53" name="Ellipse 52"/>
          <p:cNvSpPr/>
          <p:nvPr/>
        </p:nvSpPr>
        <p:spPr>
          <a:xfrm>
            <a:off x="4918930" y="706858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54" name="Ellipse 53"/>
          <p:cNvSpPr/>
          <p:nvPr/>
        </p:nvSpPr>
        <p:spPr>
          <a:xfrm>
            <a:off x="4026110" y="745244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55" name="Ellipse 54"/>
          <p:cNvSpPr/>
          <p:nvPr/>
        </p:nvSpPr>
        <p:spPr>
          <a:xfrm>
            <a:off x="6025934" y="757576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sp>
        <p:nvSpPr>
          <p:cNvPr id="56" name="Ellipse 55"/>
          <p:cNvSpPr/>
          <p:nvPr/>
        </p:nvSpPr>
        <p:spPr>
          <a:xfrm>
            <a:off x="1484784" y="817240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7</a:t>
            </a:r>
          </a:p>
        </p:txBody>
      </p:sp>
      <p:sp>
        <p:nvSpPr>
          <p:cNvPr id="10" name="Flèche droite 9"/>
          <p:cNvSpPr/>
          <p:nvPr/>
        </p:nvSpPr>
        <p:spPr>
          <a:xfrm>
            <a:off x="2924944" y="4291246"/>
            <a:ext cx="936104" cy="352762"/>
          </a:xfrm>
          <a:prstGeom prst="rightArrow">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32" name="Ellipse 31"/>
          <p:cNvSpPr/>
          <p:nvPr/>
        </p:nvSpPr>
        <p:spPr>
          <a:xfrm>
            <a:off x="1916832" y="600135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7</a:t>
            </a:r>
          </a:p>
        </p:txBody>
      </p:sp>
    </p:spTree>
    <p:extLst>
      <p:ext uri="{BB962C8B-B14F-4D97-AF65-F5344CB8AC3E}">
        <p14:creationId xmlns:p14="http://schemas.microsoft.com/office/powerpoint/2010/main" val="33150744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Autofit/>
          </a:bodyPr>
          <a:lstStyle/>
          <a:p>
            <a:r>
              <a:rPr lang="fr-FR" sz="1900" dirty="0" smtClean="0"/>
              <a:t>Fiche Memo </a:t>
            </a:r>
            <a:r>
              <a:rPr lang="fr-FR" sz="1900" dirty="0"/>
              <a:t>– </a:t>
            </a:r>
            <a:r>
              <a:rPr lang="fr-FR" sz="1900" dirty="0" smtClean="0"/>
              <a:t>Créer une demande client</a:t>
            </a:r>
            <a:endParaRPr lang="fr-FR" sz="1900"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5</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45" name="Rectangle à coins arrondis 44"/>
          <p:cNvSpPr/>
          <p:nvPr/>
        </p:nvSpPr>
        <p:spPr>
          <a:xfrm>
            <a:off x="728960" y="1295688"/>
            <a:ext cx="5436344" cy="468000"/>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smtClean="0">
                <a:solidFill>
                  <a:srgbClr val="004563"/>
                </a:solidFill>
              </a:rPr>
              <a:t>Liste des Types et Objets de demande</a:t>
            </a:r>
            <a:endParaRPr lang="fr-FR" sz="1400" b="1" dirty="0">
              <a:solidFill>
                <a:srgbClr val="00B05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700138234"/>
              </p:ext>
            </p:extLst>
          </p:nvPr>
        </p:nvGraphicFramePr>
        <p:xfrm>
          <a:off x="479999" y="2084388"/>
          <a:ext cx="5973337" cy="4657036"/>
        </p:xfrm>
        <a:graphic>
          <a:graphicData uri="http://schemas.openxmlformats.org/drawingml/2006/table">
            <a:tbl>
              <a:tblPr firstRow="1" bandRow="1"/>
              <a:tblGrid>
                <a:gridCol w="1223365"/>
                <a:gridCol w="4749972"/>
              </a:tblGrid>
              <a:tr h="207340">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1"/>
                          </a:solidFill>
                          <a:latin typeface="Calibri" panose="020F0502020204030204" pitchFamily="34" charset="0"/>
                          <a:cs typeface="Calibri" panose="020F0502020204030204" pitchFamily="34" charset="0"/>
                        </a:rPr>
                        <a:t>TYPE</a:t>
                      </a: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c>
                  <a:txBody>
                    <a:bodyPr/>
                    <a:lstStyle/>
                    <a:p>
                      <a:pPr algn="ctr"/>
                      <a:r>
                        <a:rPr lang="fr-FR" sz="1200" b="1" dirty="0" smtClean="0">
                          <a:solidFill>
                            <a:schemeClr val="bg1"/>
                          </a:solidFill>
                          <a:latin typeface="Calibri" panose="020F0502020204030204" pitchFamily="34" charset="0"/>
                          <a:cs typeface="Calibri" panose="020F0502020204030204" pitchFamily="34" charset="0"/>
                        </a:rPr>
                        <a:t>OBJET DE LA DEMANDE</a:t>
                      </a:r>
                      <a:endParaRPr lang="fr-FR" sz="1200" b="1" dirty="0">
                        <a:solidFill>
                          <a:schemeClr val="bg1"/>
                        </a:solidFill>
                        <a:latin typeface="Calibri" panose="020F0502020204030204" pitchFamily="34" charset="0"/>
                        <a:cs typeface="Calibri" panose="020F0502020204030204" pitchFamily="34" charset="0"/>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1F497D">
                        <a:lumMod val="40000"/>
                        <a:lumOff val="60000"/>
                      </a:srgbClr>
                    </a:solidFill>
                  </a:tcPr>
                </a:tc>
              </a:tr>
              <a:tr h="268342">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Décès</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Bénéficiaire</a:t>
                      </a:r>
                      <a:r>
                        <a:rPr lang="fr-FR" sz="1100" baseline="0" dirty="0" smtClean="0">
                          <a:solidFill>
                            <a:schemeClr val="tx2"/>
                          </a:solidFill>
                        </a:rPr>
                        <a:t> conjoint – Bénéficiaire nommément désigné – Autres cas enfants héritiers </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r>
              <a:tr h="268384">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Rachat</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Rachat total</a:t>
                      </a:r>
                      <a:r>
                        <a:rPr lang="fr-FR" sz="1100" baseline="0" dirty="0" smtClean="0">
                          <a:solidFill>
                            <a:schemeClr val="tx2"/>
                          </a:solidFill>
                        </a:rPr>
                        <a:t> </a:t>
                      </a:r>
                      <a:r>
                        <a:rPr lang="fr-FR" sz="1100" dirty="0" smtClean="0">
                          <a:solidFill>
                            <a:schemeClr val="tx2"/>
                          </a:solidFill>
                        </a:rPr>
                        <a:t>– Rachat partiel</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r>
              <a:tr h="274272">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Souscription </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algn="ctr" defTabSz="914400" rtl="0" eaLnBrk="1" latinLnBrk="0" hangingPunct="1"/>
                      <a:r>
                        <a:rPr lang="fr-FR" sz="1100" kern="1200" dirty="0" smtClean="0">
                          <a:solidFill>
                            <a:schemeClr val="tx2"/>
                          </a:solidFill>
                        </a:rPr>
                        <a:t>Versement libre</a:t>
                      </a:r>
                      <a:endParaRPr lang="fr-FR" sz="1100" kern="1200" dirty="0">
                        <a:solidFill>
                          <a:schemeClr val="tx2"/>
                        </a:solidFill>
                        <a:latin typeface="+mn-lt"/>
                        <a:ea typeface="+mn-ea"/>
                        <a:cs typeface="+mn-cs"/>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r>
              <a:tr h="0">
                <a:tc rowSpan="3">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kern="1200" dirty="0" smtClean="0">
                          <a:solidFill>
                            <a:schemeClr val="tx2"/>
                          </a:solidFill>
                          <a:latin typeface="Arial"/>
                          <a:ea typeface="ＭＳ Ｐゴシック"/>
                          <a:cs typeface=""/>
                        </a:rPr>
                        <a:t>Gestion</a:t>
                      </a:r>
                      <a:r>
                        <a:rPr lang="fr-FR" sz="1100" dirty="0" smtClean="0">
                          <a:solidFill>
                            <a:schemeClr val="tx2"/>
                          </a:solidFill>
                        </a:rPr>
                        <a:t> </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kern="1200" dirty="0" smtClean="0">
                          <a:solidFill>
                            <a:schemeClr val="tx2"/>
                          </a:solidFill>
                          <a:latin typeface="Arial"/>
                          <a:ea typeface="ＭＳ Ｐゴシック"/>
                          <a:cs typeface=""/>
                        </a:rPr>
                        <a:t>Changement adresse</a:t>
                      </a:r>
                      <a:endParaRPr lang="fr-FR" sz="1100" kern="1200" dirty="0">
                        <a:solidFill>
                          <a:schemeClr val="tx2"/>
                        </a:solidFill>
                        <a:latin typeface="Arial"/>
                        <a:ea typeface="ＭＳ Ｐゴシック"/>
                        <a:cs typeface=""/>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r>
              <a:tr h="192322">
                <a:tc vMerge="1">
                  <a:txBody>
                    <a:bodyPr/>
                    <a:lstStyle/>
                    <a:p>
                      <a:endParaRPr lang="fr-FR"/>
                    </a:p>
                  </a:txBody>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2"/>
                          </a:solidFill>
                          <a:latin typeface="Arial"/>
                          <a:ea typeface="ＭＳ Ｐゴシック"/>
                          <a:cs typeface="+mn-cs"/>
                        </a:rPr>
                        <a:t>Changement état-civil</a:t>
                      </a: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r>
              <a:tr h="177118">
                <a:tc vMerge="1">
                  <a:txBody>
                    <a:bodyPr/>
                    <a:lstStyle/>
                    <a:p>
                      <a:pPr algn="ctr"/>
                      <a:endParaRPr lang="fr-FR" sz="1100" dirty="0">
                        <a:solidFill>
                          <a:schemeClr val="tx2"/>
                        </a:solidFill>
                      </a:endParaRPr>
                    </a:p>
                  </a:txBody>
                  <a:tcPr marL="91437" marR="91437" marT="45699" marB="45699">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tx2"/>
                          </a:solidFill>
                          <a:latin typeface="Arial"/>
                          <a:ea typeface="ＭＳ Ｐゴシック"/>
                          <a:cs typeface=""/>
                        </a:rPr>
                        <a:t>Modification coordonnées bancaires</a:t>
                      </a: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r>
              <a:tr h="678159">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kern="1200" dirty="0" smtClean="0">
                          <a:solidFill>
                            <a:schemeClr val="tx2"/>
                          </a:solidFill>
                          <a:latin typeface="Arial"/>
                          <a:ea typeface="ＭＳ Ｐゴシック"/>
                          <a:cs typeface=""/>
                        </a:rPr>
                        <a:t>Modification contrat </a:t>
                      </a:r>
                      <a:endParaRPr lang="fr-FR" sz="1100" kern="1200" dirty="0">
                        <a:solidFill>
                          <a:schemeClr val="tx2"/>
                        </a:solidFill>
                        <a:latin typeface="Arial"/>
                        <a:ea typeface="ＭＳ Ｐゴシック"/>
                        <a:cs typeface=""/>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kern="1200" dirty="0" smtClean="0">
                          <a:solidFill>
                            <a:schemeClr val="tx2"/>
                          </a:solidFill>
                          <a:latin typeface="Arial"/>
                          <a:ea typeface="ＭＳ Ｐゴシック"/>
                          <a:cs typeface=""/>
                        </a:rPr>
                        <a:t>Changement clauses bénéficiaires – Main levée de nantissement – Nantissement / cession garantie – Mode encaissement – Modification des garanties / versement – Opposition / main levée </a:t>
                      </a:r>
                      <a:r>
                        <a:rPr lang="fr-FR" sz="1100" kern="1200" dirty="0" err="1" smtClean="0">
                          <a:solidFill>
                            <a:schemeClr val="tx2"/>
                          </a:solidFill>
                          <a:latin typeface="Arial"/>
                          <a:ea typeface="ＭＳ Ｐゴシック"/>
                          <a:cs typeface=""/>
                        </a:rPr>
                        <a:t>opp</a:t>
                      </a:r>
                      <a:r>
                        <a:rPr lang="fr-FR" sz="1100" kern="1200" dirty="0" smtClean="0">
                          <a:solidFill>
                            <a:schemeClr val="tx2"/>
                          </a:solidFill>
                          <a:latin typeface="Arial"/>
                          <a:ea typeface="ＭＳ Ｐゴシック"/>
                          <a:cs typeface=""/>
                        </a:rPr>
                        <a:t> – Refus indexation / </a:t>
                      </a:r>
                      <a:r>
                        <a:rPr lang="fr-FR" sz="1100" kern="1200" dirty="0" err="1" smtClean="0">
                          <a:solidFill>
                            <a:schemeClr val="tx2"/>
                          </a:solidFill>
                          <a:latin typeface="Arial"/>
                          <a:ea typeface="ＭＳ Ｐゴシック"/>
                          <a:cs typeface=""/>
                        </a:rPr>
                        <a:t>revalo</a:t>
                      </a:r>
                      <a:r>
                        <a:rPr lang="fr-FR" sz="1100" kern="1200" dirty="0" smtClean="0">
                          <a:solidFill>
                            <a:schemeClr val="tx2"/>
                          </a:solidFill>
                          <a:latin typeface="Arial"/>
                          <a:ea typeface="ＭＳ Ｐゴシック"/>
                          <a:cs typeface=""/>
                        </a:rPr>
                        <a:t> –– Annulation de règlements – Retraits programmés – Arrêt des versements – Reprise des versements – Remboursement de prime – Versement libre programmé </a:t>
                      </a:r>
                      <a:endParaRPr lang="fr-FR" sz="1100" kern="1200" dirty="0">
                        <a:solidFill>
                          <a:schemeClr val="tx2"/>
                        </a:solidFill>
                        <a:latin typeface="Arial"/>
                        <a:ea typeface="ＭＳ Ｐゴシック"/>
                        <a:cs typeface=""/>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r>
              <a:tr h="289602">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fr-FR" sz="1100" kern="1200" dirty="0" smtClean="0">
                          <a:solidFill>
                            <a:schemeClr val="tx2"/>
                          </a:solidFill>
                          <a:latin typeface="Arial"/>
                          <a:ea typeface="ＭＳ Ｐゴシック"/>
                          <a:cs typeface=""/>
                        </a:rPr>
                        <a:t>Autres prestations</a:t>
                      </a:r>
                      <a:endParaRPr lang="fr-FR" sz="1100" kern="1200" dirty="0">
                        <a:solidFill>
                          <a:schemeClr val="tx2"/>
                        </a:solidFill>
                        <a:latin typeface="Arial"/>
                        <a:ea typeface="ＭＳ Ｐゴシック"/>
                        <a:cs typeface=""/>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c>
                  <a:txBody>
                    <a:bodyPr/>
                    <a:lstStyle>
                      <a:lvl1pPr marL="0" algn="l" defTabSz="457200" rtl="0" eaLnBrk="1" latinLnBrk="0" hangingPunct="1">
                        <a:defRPr sz="1800" kern="1200">
                          <a:solidFill>
                            <a:schemeClr val="tx1"/>
                          </a:solidFill>
                          <a:latin typeface="Calibri"/>
                          <a:ea typeface=""/>
                          <a:cs typeface=""/>
                        </a:defRPr>
                      </a:lvl1pPr>
                      <a:lvl2pPr marL="457200" algn="l" defTabSz="457200" rtl="0" eaLnBrk="1" latinLnBrk="0" hangingPunct="1">
                        <a:defRPr sz="1800" kern="1200">
                          <a:solidFill>
                            <a:schemeClr val="tx1"/>
                          </a:solidFill>
                          <a:latin typeface="Calibri"/>
                          <a:ea typeface=""/>
                          <a:cs typeface=""/>
                        </a:defRPr>
                      </a:lvl2pPr>
                      <a:lvl3pPr marL="914400" algn="l" defTabSz="457200" rtl="0" eaLnBrk="1" latinLnBrk="0" hangingPunct="1">
                        <a:defRPr sz="1800" kern="1200">
                          <a:solidFill>
                            <a:schemeClr val="tx1"/>
                          </a:solidFill>
                          <a:latin typeface="Calibri"/>
                          <a:ea typeface=""/>
                          <a:cs typeface=""/>
                        </a:defRPr>
                      </a:lvl3pPr>
                      <a:lvl4pPr marL="1371600" algn="l" defTabSz="457200" rtl="0" eaLnBrk="1" latinLnBrk="0" hangingPunct="1">
                        <a:defRPr sz="1800" kern="1200">
                          <a:solidFill>
                            <a:schemeClr val="tx1"/>
                          </a:solidFill>
                          <a:latin typeface="Calibri"/>
                          <a:ea typeface=""/>
                          <a:cs typeface=""/>
                        </a:defRPr>
                      </a:lvl4pPr>
                      <a:lvl5pPr marL="1828800" algn="l" defTabSz="457200" rtl="0" eaLnBrk="1" latinLnBrk="0" hangingPunct="1">
                        <a:defRPr sz="1800" kern="1200">
                          <a:solidFill>
                            <a:schemeClr val="tx1"/>
                          </a:solidFill>
                          <a:latin typeface="Calibri"/>
                          <a:ea typeface=""/>
                          <a:cs typeface=""/>
                        </a:defRPr>
                      </a:lvl5pPr>
                      <a:lvl6pPr marL="2286000" algn="l" defTabSz="457200" rtl="0" eaLnBrk="1" latinLnBrk="0" hangingPunct="1">
                        <a:defRPr sz="1800" kern="1200">
                          <a:solidFill>
                            <a:schemeClr val="tx1"/>
                          </a:solidFill>
                          <a:latin typeface="Calibri"/>
                          <a:ea typeface=""/>
                          <a:cs typeface=""/>
                        </a:defRPr>
                      </a:lvl6pPr>
                      <a:lvl7pPr marL="2743200" algn="l" defTabSz="457200" rtl="0" eaLnBrk="1" latinLnBrk="0" hangingPunct="1">
                        <a:defRPr sz="1800" kern="1200">
                          <a:solidFill>
                            <a:schemeClr val="tx1"/>
                          </a:solidFill>
                          <a:latin typeface="Calibri"/>
                          <a:ea typeface=""/>
                          <a:cs typeface=""/>
                        </a:defRPr>
                      </a:lvl7pPr>
                      <a:lvl8pPr marL="3200400" algn="l" defTabSz="457200" rtl="0" eaLnBrk="1" latinLnBrk="0" hangingPunct="1">
                        <a:defRPr sz="1800" kern="1200">
                          <a:solidFill>
                            <a:schemeClr val="tx1"/>
                          </a:solidFill>
                          <a:latin typeface="Calibri"/>
                          <a:ea typeface=""/>
                          <a:cs typeface=""/>
                        </a:defRPr>
                      </a:lvl8pPr>
                      <a:lvl9pPr marL="3657600" algn="l" defTabSz="457200" rtl="0" eaLnBrk="1" latinLnBrk="0" hangingPunct="1">
                        <a:defRPr sz="1800" kern="1200">
                          <a:solidFill>
                            <a:schemeClr val="tx1"/>
                          </a:solidFill>
                          <a:latin typeface="Calibri"/>
                          <a:ea typeface=""/>
                          <a:cs typeface=""/>
                        </a:defRPr>
                      </a:lvl9pPr>
                    </a:lstStyle>
                    <a:p>
                      <a:pPr algn="ctr"/>
                      <a:r>
                        <a:rPr lang="fr-FR" sz="1100" kern="1200" dirty="0" smtClean="0">
                          <a:solidFill>
                            <a:schemeClr val="tx2"/>
                          </a:solidFill>
                          <a:latin typeface="Arial"/>
                          <a:ea typeface="ＭＳ Ｐゴシック"/>
                          <a:cs typeface=""/>
                        </a:rPr>
                        <a:t>Rente simulation – Rente à servir – Renonciation / sans effet – Terme – Incapacité de travail – Invalidité </a:t>
                      </a:r>
                      <a:endParaRPr lang="fr-FR" sz="1100" kern="1200" dirty="0">
                        <a:solidFill>
                          <a:schemeClr val="tx2"/>
                        </a:solidFill>
                        <a:latin typeface="Arial"/>
                        <a:ea typeface="ＭＳ Ｐゴシック"/>
                        <a:cs typeface=""/>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r>
              <a:tr h="152484">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Fiscalité</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E9F4FB"/>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Fiscalité</a:t>
                      </a:r>
                      <a:r>
                        <a:rPr lang="fr-FR" sz="1100" baseline="0" dirty="0" smtClean="0">
                          <a:solidFill>
                            <a:schemeClr val="tx2"/>
                          </a:solidFill>
                        </a:rPr>
                        <a:t> – C</a:t>
                      </a:r>
                      <a:r>
                        <a:rPr lang="fr-FR" sz="1100" dirty="0" smtClean="0">
                          <a:solidFill>
                            <a:schemeClr val="tx2"/>
                          </a:solidFill>
                        </a:rPr>
                        <a:t>ertificat réduction impôt – Certificat loi Madelin – IFU – ISF</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E9F4FB"/>
                    </a:solidFill>
                  </a:tcPr>
                </a:tc>
              </a:tr>
              <a:tr h="259206">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Demande d’information</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Demande d’information – Demande de valeur</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20000"/>
                        <a:lumOff val="80000"/>
                      </a:srgbClr>
                    </a:solidFill>
                  </a:tcPr>
                </a:tc>
              </a:tr>
              <a:tr h="289728">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fr-FR" sz="1100" dirty="0" smtClean="0">
                          <a:solidFill>
                            <a:schemeClr val="tx2"/>
                          </a:solidFill>
                        </a:rPr>
                        <a:t>Copie de documents</a:t>
                      </a:r>
                      <a:endParaRPr lang="fr-FR" sz="1100" dirty="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2"/>
                          </a:solidFill>
                        </a:rPr>
                        <a:t>Copie de documents – Duplicata de documents </a:t>
                      </a:r>
                      <a:r>
                        <a:rPr lang="fr-FR" sz="1100" dirty="0" err="1" smtClean="0">
                          <a:solidFill>
                            <a:schemeClr val="tx2"/>
                          </a:solidFill>
                        </a:rPr>
                        <a:t>Capi</a:t>
                      </a:r>
                      <a:endParaRPr lang="fr-FR" sz="1100" dirty="0" smtClean="0">
                        <a:solidFill>
                          <a:schemeClr val="tx2"/>
                        </a:solidFill>
                      </a:endParaRPr>
                    </a:p>
                  </a:txBody>
                  <a:tcPr marL="91437" marR="91437" marT="45699" marB="45699" anchor="ctr">
                    <a:lnL w="12700" cap="flat" cmpd="sng" algn="ctr">
                      <a:solidFill>
                        <a:srgbClr val="4B91CD"/>
                      </a:solidFill>
                      <a:prstDash val="solid"/>
                      <a:round/>
                      <a:headEnd type="none" w="med" len="med"/>
                      <a:tailEnd type="none" w="med" len="med"/>
                    </a:lnL>
                    <a:lnR w="12700" cap="flat" cmpd="sng" algn="ctr">
                      <a:solidFill>
                        <a:srgbClr val="4B91CD"/>
                      </a:solidFill>
                      <a:prstDash val="solid"/>
                      <a:round/>
                      <a:headEnd type="none" w="med" len="med"/>
                      <a:tailEnd type="none" w="med" len="med"/>
                    </a:lnR>
                    <a:lnT w="12700" cap="flat" cmpd="sng" algn="ctr">
                      <a:solidFill>
                        <a:srgbClr val="4B91CD"/>
                      </a:solidFill>
                      <a:prstDash val="solid"/>
                      <a:round/>
                      <a:headEnd type="none" w="med" len="med"/>
                      <a:tailEnd type="none" w="med" len="med"/>
                    </a:lnT>
                    <a:lnB w="12700" cap="flat" cmpd="sng" algn="ctr">
                      <a:solidFill>
                        <a:srgbClr val="4B91CD"/>
                      </a:solidFill>
                      <a:prstDash val="solid"/>
                      <a:round/>
                      <a:headEnd type="none" w="med" len="med"/>
                      <a:tailEnd type="none" w="med" len="med"/>
                    </a:lnB>
                    <a:lnTlToBr w="12700" cmpd="sng">
                      <a:noFill/>
                      <a:prstDash val="solid"/>
                    </a:lnTlToBr>
                    <a:lnBlToTr w="12700" cmpd="sng">
                      <a:noFill/>
                      <a:prstDash val="solid"/>
                    </a:lnBlToTr>
                    <a:solidFill>
                      <a:srgbClr val="91C8EB">
                        <a:lumMod val="40000"/>
                        <a:lumOff val="60000"/>
                      </a:srgbClr>
                    </a:solidFill>
                  </a:tcPr>
                </a:tc>
              </a:tr>
            </a:tbl>
          </a:graphicData>
        </a:graphic>
      </p:graphicFrame>
      <p:sp>
        <p:nvSpPr>
          <p:cNvPr id="6" name="ZoneTexte 5"/>
          <p:cNvSpPr txBox="1"/>
          <p:nvPr/>
        </p:nvSpPr>
        <p:spPr>
          <a:xfrm>
            <a:off x="548680" y="7020272"/>
            <a:ext cx="5833328" cy="1477328"/>
          </a:xfrm>
          <a:prstGeom prst="rect">
            <a:avLst/>
          </a:prstGeom>
          <a:noFill/>
        </p:spPr>
        <p:txBody>
          <a:bodyPr wrap="none" lIns="0" tIns="0" rIns="0" bIns="0" rtlCol="0">
            <a:spAutoFit/>
          </a:bodyPr>
          <a:lstStyle/>
          <a:p>
            <a:r>
              <a:rPr lang="fr-FR" sz="1400" dirty="0" smtClean="0">
                <a:solidFill>
                  <a:srgbClr val="002060"/>
                </a:solidFill>
                <a:cs typeface="Arial" pitchFamily="34" charset="0"/>
              </a:rPr>
              <a:t>Les demandes suivantes doivent être réalisées par votre RC/IC :</a:t>
            </a:r>
          </a:p>
          <a:p>
            <a:endParaRPr lang="fr-FR" sz="1400" dirty="0" smtClean="0">
              <a:solidFill>
                <a:srgbClr val="002060"/>
              </a:solidFill>
              <a:cs typeface="Arial" pitchFamily="34" charset="0"/>
            </a:endParaRPr>
          </a:p>
          <a:p>
            <a:pPr marL="285750" indent="-285750">
              <a:buFont typeface="Wingdings" panose="05000000000000000000" pitchFamily="2" charset="2"/>
              <a:buChar char="Ø"/>
            </a:pPr>
            <a:r>
              <a:rPr lang="fr-FR" sz="1400" dirty="0" smtClean="0">
                <a:solidFill>
                  <a:srgbClr val="002060"/>
                </a:solidFill>
                <a:cs typeface="Arial" pitchFamily="34" charset="0"/>
              </a:rPr>
              <a:t>Versements supérieur à 10.000€</a:t>
            </a:r>
          </a:p>
          <a:p>
            <a:pPr marL="285750" indent="-285750">
              <a:buFont typeface="Wingdings" panose="05000000000000000000" pitchFamily="2" charset="2"/>
              <a:buChar char="Ø"/>
            </a:pPr>
            <a:r>
              <a:rPr lang="fr-FR" sz="1400" dirty="0" smtClean="0">
                <a:solidFill>
                  <a:srgbClr val="002060"/>
                </a:solidFill>
                <a:cs typeface="Arial" pitchFamily="34" charset="0"/>
              </a:rPr>
              <a:t>Rachat Partiel/Total supérieur à 10.000€</a:t>
            </a:r>
          </a:p>
          <a:p>
            <a:pPr marL="285750" indent="-285750">
              <a:buFont typeface="Wingdings" panose="05000000000000000000" pitchFamily="2" charset="2"/>
              <a:buChar char="Ø"/>
            </a:pPr>
            <a:r>
              <a:rPr lang="fr-FR" sz="1400" dirty="0" smtClean="0">
                <a:solidFill>
                  <a:srgbClr val="002060"/>
                </a:solidFill>
                <a:cs typeface="Arial" pitchFamily="34" charset="0"/>
              </a:rPr>
              <a:t>Changement de gestion </a:t>
            </a:r>
          </a:p>
          <a:p>
            <a:r>
              <a:rPr lang="fr-FR" sz="1200" dirty="0" smtClean="0">
                <a:solidFill>
                  <a:srgbClr val="002060"/>
                </a:solidFill>
                <a:cs typeface="Arial" pitchFamily="34" charset="0"/>
              </a:rPr>
              <a:t>(Profil </a:t>
            </a:r>
            <a:r>
              <a:rPr lang="fr-FR" sz="1200" dirty="0">
                <a:solidFill>
                  <a:srgbClr val="002060"/>
                </a:solidFill>
                <a:cs typeface="Arial" pitchFamily="34" charset="0"/>
              </a:rPr>
              <a:t>/ Convention – Changement de durée / Prorogation – Réorientation / </a:t>
            </a:r>
            <a:r>
              <a:rPr lang="fr-FR" sz="1200" dirty="0" smtClean="0">
                <a:solidFill>
                  <a:srgbClr val="002060"/>
                </a:solidFill>
                <a:cs typeface="Arial" pitchFamily="34" charset="0"/>
              </a:rPr>
              <a:t>arbitrage) </a:t>
            </a:r>
            <a:endParaRPr lang="fr-FR" sz="1200" dirty="0">
              <a:solidFill>
                <a:srgbClr val="002060"/>
              </a:solidFill>
              <a:cs typeface="Arial" pitchFamily="34" charset="0"/>
            </a:endParaRPr>
          </a:p>
          <a:p>
            <a:pPr marL="285750" indent="-285750">
              <a:buFont typeface="Wingdings" panose="05000000000000000000" pitchFamily="2" charset="2"/>
              <a:buChar char="Ø"/>
            </a:pPr>
            <a:endParaRPr lang="fr-FR" sz="1400" dirty="0" smtClean="0">
              <a:solidFill>
                <a:srgbClr val="002060"/>
              </a:solidFill>
              <a:cs typeface="Arial" pitchFamily="34" charset="0"/>
            </a:endParaRPr>
          </a:p>
        </p:txBody>
      </p:sp>
    </p:spTree>
    <p:extLst>
      <p:ext uri="{BB962C8B-B14F-4D97-AF65-F5344CB8AC3E}">
        <p14:creationId xmlns:p14="http://schemas.microsoft.com/office/powerpoint/2010/main" val="388313369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71" y="2411760"/>
            <a:ext cx="4938713"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996" y="1187624"/>
            <a:ext cx="5609816" cy="1171528"/>
          </a:xfrm>
          <a:prstGeom prst="rect">
            <a:avLst/>
          </a:prstGeom>
          <a:noFill/>
          <a:ln w="25400">
            <a:solidFill>
              <a:srgbClr val="002060"/>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Titre 2"/>
          <p:cNvSpPr>
            <a:spLocks noGrp="1"/>
          </p:cNvSpPr>
          <p:nvPr>
            <p:ph type="title"/>
          </p:nvPr>
        </p:nvSpPr>
        <p:spPr/>
        <p:txBody>
          <a:bodyPr>
            <a:noAutofit/>
          </a:bodyPr>
          <a:lstStyle/>
          <a:p>
            <a:r>
              <a:rPr lang="fr-FR" sz="1800" dirty="0" smtClean="0"/>
              <a:t>Fiche Memo </a:t>
            </a:r>
            <a:r>
              <a:rPr lang="fr-FR" sz="1800" dirty="0"/>
              <a:t>– </a:t>
            </a:r>
            <a:r>
              <a:rPr lang="fr-FR" sz="1800" dirty="0" smtClean="0"/>
              <a:t>Consulter et répondre à une publication</a:t>
            </a:r>
            <a:endParaRPr lang="fr-FR" sz="1800"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6</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39" name="Ellipse 38"/>
          <p:cNvSpPr/>
          <p:nvPr/>
        </p:nvSpPr>
        <p:spPr>
          <a:xfrm>
            <a:off x="1124744" y="313184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0" name="Ellipse 39"/>
          <p:cNvSpPr/>
          <p:nvPr/>
        </p:nvSpPr>
        <p:spPr>
          <a:xfrm>
            <a:off x="2523709" y="377991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1" name="Ellipse 40"/>
          <p:cNvSpPr/>
          <p:nvPr/>
        </p:nvSpPr>
        <p:spPr>
          <a:xfrm>
            <a:off x="620688" y="421196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38" name="Ellipse 37"/>
          <p:cNvSpPr/>
          <p:nvPr/>
        </p:nvSpPr>
        <p:spPr>
          <a:xfrm>
            <a:off x="1077788" y="190638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28" name="Rectangle 27"/>
          <p:cNvSpPr/>
          <p:nvPr/>
        </p:nvSpPr>
        <p:spPr>
          <a:xfrm>
            <a:off x="76267" y="6372440"/>
            <a:ext cx="6449077" cy="2124000"/>
          </a:xfrm>
          <a:prstGeom prst="rect">
            <a:avLst/>
          </a:prstGeom>
          <a:noFill/>
          <a:ln w="25400" cap="flat" cmpd="sng" algn="ctr">
            <a:solidFill>
              <a:srgbClr val="74B958"/>
            </a:solidFill>
            <a:prstDash val="solid"/>
          </a:ln>
          <a:effectLst/>
        </p:spPr>
        <p:txBody>
          <a:bodyPr lIns="180000" rIns="180000" rtlCol="0" anchor="ctr"/>
          <a:lstStyle/>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Pour voir s’afficher les publications du responsable du dossier et ce qu’il vous demande, cliquer sur l’onglet </a:t>
            </a:r>
            <a:r>
              <a:rPr lang="fr-FR" sz="1200" b="1" kern="0" dirty="0" smtClean="0">
                <a:solidFill>
                  <a:srgbClr val="4977B6"/>
                </a:solidFill>
                <a:latin typeface="Franklin Gothic Book"/>
              </a:rPr>
              <a:t>Chatter</a:t>
            </a:r>
            <a:endParaRPr lang="fr-FR" sz="12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Sur la publication qui vous est adressée, </a:t>
            </a:r>
            <a:r>
              <a:rPr lang="fr-FR" sz="1200" b="1" kern="0" dirty="0">
                <a:solidFill>
                  <a:srgbClr val="4977B6"/>
                </a:solidFill>
                <a:latin typeface="Franklin Gothic Book"/>
              </a:rPr>
              <a:t>passer votre souris sur le n° dossier </a:t>
            </a:r>
            <a:r>
              <a:rPr lang="fr-FR" sz="1200" kern="0" dirty="0" smtClean="0">
                <a:solidFill>
                  <a:srgbClr val="787878"/>
                </a:solidFill>
                <a:latin typeface="Franklin Gothic Book"/>
              </a:rPr>
              <a:t>pour voir quel client est concerné et le statut du dossier</a:t>
            </a:r>
            <a:endParaRPr lang="fr-FR" sz="12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Cliquer sur </a:t>
            </a:r>
            <a:r>
              <a:rPr lang="fr-FR" sz="1200" b="1" kern="0" dirty="0">
                <a:solidFill>
                  <a:srgbClr val="4977B6"/>
                </a:solidFill>
                <a:latin typeface="Franklin Gothic Book"/>
              </a:rPr>
              <a:t>Plus </a:t>
            </a:r>
            <a:r>
              <a:rPr lang="fr-FR" sz="1200" kern="0" dirty="0" smtClean="0">
                <a:solidFill>
                  <a:srgbClr val="787878"/>
                </a:solidFill>
                <a:latin typeface="Franklin Gothic Book"/>
              </a:rPr>
              <a:t>pour afficher la publication en entier</a:t>
            </a:r>
            <a:endParaRPr lang="fr-FR" sz="12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Cliquer sur le bouton </a:t>
            </a:r>
            <a:r>
              <a:rPr lang="fr-FR" sz="1200" b="1" kern="0" dirty="0">
                <a:solidFill>
                  <a:srgbClr val="4977B6"/>
                </a:solidFill>
                <a:latin typeface="Franklin Gothic Book"/>
              </a:rPr>
              <a:t>Commenter </a:t>
            </a:r>
            <a:r>
              <a:rPr lang="fr-FR" sz="1200" kern="0" dirty="0" smtClean="0">
                <a:solidFill>
                  <a:srgbClr val="787878"/>
                </a:solidFill>
                <a:latin typeface="Franklin Gothic Book"/>
              </a:rPr>
              <a:t>pour répondre à cette publication</a:t>
            </a:r>
            <a:endParaRPr lang="fr-FR" sz="12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Ecrire votre commentaire dans la zone qui s’ouvre</a:t>
            </a:r>
            <a:endParaRPr lang="fr-FR" sz="1200" kern="0" dirty="0">
              <a:solidFill>
                <a:srgbClr val="787878"/>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200" kern="0" dirty="0" smtClean="0">
                <a:solidFill>
                  <a:srgbClr val="787878"/>
                </a:solidFill>
                <a:latin typeface="Franklin Gothic Book"/>
              </a:rPr>
              <a:t>Cliquer sur le bouton Commenter pour adresser votre réponse au responsable du dossier</a:t>
            </a:r>
          </a:p>
          <a:p>
            <a:pPr fontAlgn="base">
              <a:spcBef>
                <a:spcPct val="0"/>
              </a:spcBef>
              <a:spcAft>
                <a:spcPct val="0"/>
              </a:spcAft>
              <a:buClr>
                <a:srgbClr val="004563"/>
              </a:buClr>
            </a:pPr>
            <a:endParaRPr lang="fr-FR" sz="1200" kern="0" dirty="0">
              <a:solidFill>
                <a:srgbClr val="FF0000"/>
              </a:solidFill>
              <a:latin typeface="Franklin Gothic Book"/>
            </a:endParaRPr>
          </a:p>
        </p:txBody>
      </p:sp>
      <p:sp>
        <p:nvSpPr>
          <p:cNvPr id="50" name="Ellipse 49"/>
          <p:cNvSpPr/>
          <p:nvPr/>
        </p:nvSpPr>
        <p:spPr>
          <a:xfrm>
            <a:off x="3068306" y="668528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51" name="Ellipse 50"/>
          <p:cNvSpPr/>
          <p:nvPr/>
        </p:nvSpPr>
        <p:spPr>
          <a:xfrm>
            <a:off x="3989596" y="702027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52" name="Ellipse 51"/>
          <p:cNvSpPr/>
          <p:nvPr/>
        </p:nvSpPr>
        <p:spPr>
          <a:xfrm>
            <a:off x="4157600" y="724561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53" name="Ellipse 52"/>
          <p:cNvSpPr/>
          <p:nvPr/>
        </p:nvSpPr>
        <p:spPr>
          <a:xfrm>
            <a:off x="5133729" y="738962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54" name="Ellipse 53"/>
          <p:cNvSpPr/>
          <p:nvPr/>
        </p:nvSpPr>
        <p:spPr>
          <a:xfrm>
            <a:off x="4026110" y="760565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55" name="Ellipse 54"/>
          <p:cNvSpPr/>
          <p:nvPr/>
        </p:nvSpPr>
        <p:spPr>
          <a:xfrm>
            <a:off x="1111700" y="803769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5953" y="4109886"/>
            <a:ext cx="3975173" cy="2027411"/>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42" name="Ellipse 41"/>
          <p:cNvSpPr/>
          <p:nvPr/>
        </p:nvSpPr>
        <p:spPr>
          <a:xfrm>
            <a:off x="4403539" y="555275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43" name="Ellipse 42"/>
          <p:cNvSpPr/>
          <p:nvPr/>
        </p:nvSpPr>
        <p:spPr>
          <a:xfrm>
            <a:off x="6063380" y="586814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pic>
        <p:nvPicPr>
          <p:cNvPr id="21" name="Image 2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608" y="2634085"/>
            <a:ext cx="190993" cy="195811"/>
          </a:xfrm>
          <a:prstGeom prst="rect">
            <a:avLst/>
          </a:prstGeom>
          <a:noFill/>
          <a:ln>
            <a:noFill/>
          </a:ln>
        </p:spPr>
      </p:pic>
    </p:spTree>
    <p:extLst>
      <p:ext uri="{BB962C8B-B14F-4D97-AF65-F5344CB8AC3E}">
        <p14:creationId xmlns:p14="http://schemas.microsoft.com/office/powerpoint/2010/main" val="8287453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8" y="2195735"/>
            <a:ext cx="4096852" cy="2182243"/>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re 2"/>
          <p:cNvSpPr>
            <a:spLocks noGrp="1"/>
          </p:cNvSpPr>
          <p:nvPr>
            <p:ph type="title"/>
          </p:nvPr>
        </p:nvSpPr>
        <p:spPr/>
        <p:txBody>
          <a:bodyPr>
            <a:noAutofit/>
          </a:bodyPr>
          <a:lstStyle/>
          <a:p>
            <a:r>
              <a:rPr lang="fr-FR" sz="1900" dirty="0" smtClean="0"/>
              <a:t>Fiche Memo </a:t>
            </a:r>
            <a:r>
              <a:rPr lang="fr-FR" sz="1900" dirty="0"/>
              <a:t>– Créer une publication avec document</a:t>
            </a:r>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7</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39" name="Ellipse 38"/>
          <p:cNvSpPr/>
          <p:nvPr/>
        </p:nvSpPr>
        <p:spPr>
          <a:xfrm>
            <a:off x="2092883" y="269826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0" name="Ellipse 39"/>
          <p:cNvSpPr/>
          <p:nvPr/>
        </p:nvSpPr>
        <p:spPr>
          <a:xfrm>
            <a:off x="1772816" y="3491880"/>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1" name="Ellipse 40"/>
          <p:cNvSpPr/>
          <p:nvPr/>
        </p:nvSpPr>
        <p:spPr>
          <a:xfrm>
            <a:off x="3861048" y="2987824"/>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45" name="Rectangle à coins arrondis 44"/>
          <p:cNvSpPr/>
          <p:nvPr/>
        </p:nvSpPr>
        <p:spPr>
          <a:xfrm>
            <a:off x="252349" y="1154842"/>
            <a:ext cx="2732596" cy="692987"/>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004563"/>
                </a:solidFill>
              </a:rPr>
              <a:t>Depuis le </a:t>
            </a:r>
            <a:r>
              <a:rPr lang="fr-FR" sz="1400" b="1" dirty="0">
                <a:solidFill>
                  <a:srgbClr val="00B050"/>
                </a:solidFill>
              </a:rPr>
              <a:t>dossier client</a:t>
            </a:r>
          </a:p>
        </p:txBody>
      </p:sp>
      <p:sp>
        <p:nvSpPr>
          <p:cNvPr id="50" name="Ellipse 49"/>
          <p:cNvSpPr/>
          <p:nvPr/>
        </p:nvSpPr>
        <p:spPr>
          <a:xfrm>
            <a:off x="5433032" y="652567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51" name="Ellipse 50"/>
          <p:cNvSpPr/>
          <p:nvPr/>
        </p:nvSpPr>
        <p:spPr>
          <a:xfrm>
            <a:off x="6052946" y="673238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52" name="Ellipse 51"/>
          <p:cNvSpPr/>
          <p:nvPr/>
        </p:nvSpPr>
        <p:spPr>
          <a:xfrm>
            <a:off x="3814260" y="692690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53" name="Ellipse 52"/>
          <p:cNvSpPr/>
          <p:nvPr/>
        </p:nvSpPr>
        <p:spPr>
          <a:xfrm>
            <a:off x="5285678" y="707930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sp>
        <p:nvSpPr>
          <p:cNvPr id="54" name="Ellipse 53"/>
          <p:cNvSpPr/>
          <p:nvPr/>
        </p:nvSpPr>
        <p:spPr>
          <a:xfrm>
            <a:off x="1628800" y="747045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55" name="Ellipse 54"/>
          <p:cNvSpPr/>
          <p:nvPr/>
        </p:nvSpPr>
        <p:spPr>
          <a:xfrm>
            <a:off x="1545033" y="7838247"/>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grpSp>
        <p:nvGrpSpPr>
          <p:cNvPr id="7" name="Groupe 6"/>
          <p:cNvGrpSpPr/>
          <p:nvPr/>
        </p:nvGrpSpPr>
        <p:grpSpPr>
          <a:xfrm>
            <a:off x="3229804" y="3647863"/>
            <a:ext cx="3332064" cy="1768201"/>
            <a:chOff x="3229804" y="3647863"/>
            <a:chExt cx="3332064" cy="1768201"/>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804" y="3647863"/>
              <a:ext cx="3332064" cy="176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200" y="4110218"/>
              <a:ext cx="1572482" cy="26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6" name="Ellipse 55"/>
          <p:cNvSpPr/>
          <p:nvPr/>
        </p:nvSpPr>
        <p:spPr>
          <a:xfrm>
            <a:off x="1834751" y="8221741"/>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7</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7031" y="1114722"/>
            <a:ext cx="2781101" cy="1801094"/>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8" name="Ellipse 37"/>
          <p:cNvSpPr/>
          <p:nvPr/>
        </p:nvSpPr>
        <p:spPr>
          <a:xfrm>
            <a:off x="5971366" y="237600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26" name="Flèche vers le bas 25"/>
          <p:cNvSpPr/>
          <p:nvPr/>
        </p:nvSpPr>
        <p:spPr>
          <a:xfrm rot="16200000">
            <a:off x="2818294" y="3876886"/>
            <a:ext cx="864096" cy="446058"/>
          </a:xfrm>
          <a:prstGeom prst="downArrow">
            <a:avLst/>
          </a:prstGeom>
          <a:solidFill>
            <a:srgbClr val="74B958"/>
          </a:solidFill>
          <a:ln w="25400" cap="flat" cmpd="sng" algn="ctr">
            <a:noFill/>
            <a:prstDash val="solid"/>
          </a:ln>
          <a:effectLst/>
        </p:spPr>
        <p:txBody>
          <a:bodyPr rtlCol="0" anchor="ctr"/>
          <a:lstStyle/>
          <a:p>
            <a:pPr algn="ctr" fontAlgn="base">
              <a:spcBef>
                <a:spcPct val="0"/>
              </a:spcBef>
              <a:spcAft>
                <a:spcPct val="0"/>
              </a:spcAft>
              <a:defRPr/>
            </a:pPr>
            <a:endParaRPr lang="fr-FR" kern="0">
              <a:solidFill>
                <a:srgbClr val="4B78B9"/>
              </a:solidFill>
              <a:latin typeface="Franklin Gothic Book"/>
            </a:endParaRPr>
          </a:p>
        </p:txBody>
      </p:sp>
      <p:sp>
        <p:nvSpPr>
          <p:cNvPr id="42" name="Ellipse 41"/>
          <p:cNvSpPr/>
          <p:nvPr/>
        </p:nvSpPr>
        <p:spPr>
          <a:xfrm>
            <a:off x="4725144" y="407681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43" name="Ellipse 42"/>
          <p:cNvSpPr/>
          <p:nvPr/>
        </p:nvSpPr>
        <p:spPr>
          <a:xfrm>
            <a:off x="5725426" y="4900467"/>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0818" y="4675766"/>
            <a:ext cx="3752238" cy="1825523"/>
          </a:xfrm>
          <a:prstGeom prst="rect">
            <a:avLst/>
          </a:prstGeom>
          <a:solidFill>
            <a:schemeClr val="bg1"/>
          </a:solidFill>
          <a:ln>
            <a:noFill/>
          </a:ln>
          <a:effectLst/>
        </p:spPr>
      </p:pic>
      <p:sp>
        <p:nvSpPr>
          <p:cNvPr id="48" name="Ellipse 47"/>
          <p:cNvSpPr/>
          <p:nvPr/>
        </p:nvSpPr>
        <p:spPr>
          <a:xfrm>
            <a:off x="3250342" y="4846157"/>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7</a:t>
            </a:r>
          </a:p>
        </p:txBody>
      </p:sp>
      <p:sp>
        <p:nvSpPr>
          <p:cNvPr id="49" name="Flèche vers le bas 48"/>
          <p:cNvSpPr/>
          <p:nvPr/>
        </p:nvSpPr>
        <p:spPr>
          <a:xfrm rot="5400000">
            <a:off x="4159540" y="4246064"/>
            <a:ext cx="864096" cy="1707272"/>
          </a:xfrm>
          <a:prstGeom prst="downArrow">
            <a:avLst/>
          </a:prstGeom>
          <a:solidFill>
            <a:srgbClr val="74B958"/>
          </a:solidFill>
          <a:ln w="25400" cap="flat" cmpd="sng" algn="ctr">
            <a:noFill/>
            <a:prstDash val="solid"/>
          </a:ln>
          <a:effectLst/>
        </p:spPr>
        <p:txBody>
          <a:bodyPr rtlCol="0" anchor="ctr"/>
          <a:lstStyle/>
          <a:p>
            <a:pPr algn="ctr" fontAlgn="base">
              <a:spcBef>
                <a:spcPct val="0"/>
              </a:spcBef>
              <a:spcAft>
                <a:spcPct val="0"/>
              </a:spcAft>
              <a:defRPr/>
            </a:pPr>
            <a:endParaRPr lang="fr-FR" kern="0">
              <a:solidFill>
                <a:srgbClr val="4B78B9"/>
              </a:solidFill>
              <a:latin typeface="Franklin Gothic Book"/>
            </a:endParaRPr>
          </a:p>
        </p:txBody>
      </p:sp>
      <p:sp>
        <p:nvSpPr>
          <p:cNvPr id="28" name="Rectangle 27"/>
          <p:cNvSpPr/>
          <p:nvPr/>
        </p:nvSpPr>
        <p:spPr>
          <a:xfrm>
            <a:off x="234599" y="6501289"/>
            <a:ext cx="6124691" cy="1968000"/>
          </a:xfrm>
          <a:prstGeom prst="rect">
            <a:avLst/>
          </a:prstGeom>
          <a:noFill/>
          <a:ln w="25400" cap="flat" cmpd="sng" algn="ctr">
            <a:solidFill>
              <a:srgbClr val="74B958"/>
            </a:solidFill>
            <a:prstDash val="solid"/>
          </a:ln>
          <a:effectLst/>
        </p:spPr>
        <p:txBody>
          <a:bodyPr lIns="180000" rIns="180000" rtlCol="0" anchor="ctr"/>
          <a:lstStyle/>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Sur le dossier du client concerné, cliquez sur le bouton </a:t>
            </a:r>
            <a:r>
              <a:rPr lang="fr-FR" sz="1200" b="1" kern="0" dirty="0">
                <a:solidFill>
                  <a:srgbClr val="4977B6"/>
                </a:solidFill>
                <a:latin typeface="Franklin Gothic Book"/>
              </a:rPr>
              <a:t>Afficher le fil</a:t>
            </a:r>
          </a:p>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Cliquer sur la catégorie </a:t>
            </a:r>
            <a:r>
              <a:rPr lang="fr-FR" sz="1200" b="1" kern="0" dirty="0">
                <a:solidFill>
                  <a:srgbClr val="4977B6"/>
                </a:solidFill>
                <a:latin typeface="Franklin Gothic Book"/>
              </a:rPr>
              <a:t>Fichier </a:t>
            </a:r>
            <a:r>
              <a:rPr lang="fr-FR" sz="1200" kern="0" dirty="0">
                <a:solidFill>
                  <a:srgbClr val="787878"/>
                </a:solidFill>
                <a:latin typeface="Franklin Gothic Book"/>
              </a:rPr>
              <a:t>pour envoyer une publication avec pièce-jointe</a:t>
            </a:r>
          </a:p>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Rédiger votre message dans la zone de texte</a:t>
            </a:r>
          </a:p>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Cliquer sur le bouton </a:t>
            </a:r>
            <a:r>
              <a:rPr lang="fr-FR" sz="1200" b="1" kern="0" dirty="0">
                <a:solidFill>
                  <a:srgbClr val="4977B6"/>
                </a:solidFill>
                <a:latin typeface="Franklin Gothic Book"/>
              </a:rPr>
              <a:t>Charger un fichier depuis votre ordinateur</a:t>
            </a:r>
          </a:p>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Cliquer sur le bouton </a:t>
            </a:r>
            <a:r>
              <a:rPr lang="fr-FR" sz="1200" b="1" kern="0" dirty="0" smtClean="0">
                <a:solidFill>
                  <a:srgbClr val="4977B6"/>
                </a:solidFill>
                <a:latin typeface="Franklin Gothic Book"/>
              </a:rPr>
              <a:t>Parcourir </a:t>
            </a:r>
            <a:r>
              <a:rPr lang="fr-FR" sz="1200" kern="0" dirty="0" smtClean="0">
                <a:solidFill>
                  <a:srgbClr val="787878"/>
                </a:solidFill>
                <a:latin typeface="Franklin Gothic Book"/>
              </a:rPr>
              <a:t>pour </a:t>
            </a:r>
            <a:r>
              <a:rPr lang="fr-FR" sz="1200" kern="0" dirty="0">
                <a:solidFill>
                  <a:srgbClr val="787878"/>
                </a:solidFill>
                <a:latin typeface="Franklin Gothic Book"/>
              </a:rPr>
              <a:t>rechercher le document à joindre sur votre ordinateur</a:t>
            </a:r>
          </a:p>
          <a:p>
            <a:pPr marL="285750" indent="-285750" fontAlgn="base">
              <a:spcBef>
                <a:spcPct val="0"/>
              </a:spcBef>
              <a:spcAft>
                <a:spcPct val="0"/>
              </a:spcAft>
              <a:buClr>
                <a:srgbClr val="004563"/>
              </a:buClr>
              <a:buFont typeface="Wingdings" panose="05000000000000000000" pitchFamily="2" charset="2"/>
              <a:buChar char="§"/>
            </a:pPr>
            <a:r>
              <a:rPr lang="fr-FR" sz="1200" kern="0" dirty="0">
                <a:solidFill>
                  <a:srgbClr val="787878"/>
                </a:solidFill>
                <a:latin typeface="Franklin Gothic Book"/>
              </a:rPr>
              <a:t>Une fois le document joint, cliquer sur </a:t>
            </a:r>
            <a:r>
              <a:rPr lang="fr-FR" sz="1200" b="1" kern="0" dirty="0">
                <a:solidFill>
                  <a:srgbClr val="4977B6"/>
                </a:solidFill>
                <a:latin typeface="Franklin Gothic Book"/>
              </a:rPr>
              <a:t>Partager</a:t>
            </a:r>
            <a:r>
              <a:rPr lang="fr-FR" sz="1200" kern="0" dirty="0">
                <a:solidFill>
                  <a:srgbClr val="787878"/>
                </a:solidFill>
                <a:latin typeface="Franklin Gothic Book"/>
              </a:rPr>
              <a:t> pour finaliser l’envoi de votre Publication</a:t>
            </a:r>
          </a:p>
          <a:p>
            <a:pPr marL="285750" indent="-285750" fontAlgn="base">
              <a:spcBef>
                <a:spcPct val="0"/>
              </a:spcBef>
              <a:spcAft>
                <a:spcPct val="0"/>
              </a:spcAft>
              <a:buClr>
                <a:srgbClr val="004563"/>
              </a:buClr>
              <a:buFont typeface="Wingdings" panose="05000000000000000000" pitchFamily="2" charset="2"/>
              <a:buChar char="§"/>
            </a:pPr>
            <a:r>
              <a:rPr lang="fr-FR" sz="1100" b="1" kern="0" dirty="0" smtClean="0">
                <a:solidFill>
                  <a:srgbClr val="787878"/>
                </a:solidFill>
                <a:latin typeface="Franklin Gothic Book"/>
              </a:rPr>
              <a:t>IMPORTANT : </a:t>
            </a:r>
            <a:r>
              <a:rPr lang="fr-FR" sz="1100" kern="0" dirty="0" smtClean="0">
                <a:solidFill>
                  <a:srgbClr val="787878"/>
                </a:solidFill>
                <a:latin typeface="Franklin Gothic Book"/>
              </a:rPr>
              <a:t>Pour recevoir les réponses sur votre publication dans la page d’accueil, cliquer sur </a:t>
            </a:r>
            <a:r>
              <a:rPr lang="fr-FR" sz="1100" b="1" kern="0" dirty="0" smtClean="0">
                <a:solidFill>
                  <a:srgbClr val="4977B6"/>
                </a:solidFill>
                <a:latin typeface="Franklin Gothic Book"/>
              </a:rPr>
              <a:t>Suivre</a:t>
            </a:r>
            <a:endParaRPr lang="fr-FR" sz="1100" b="1" kern="0" dirty="0">
              <a:solidFill>
                <a:srgbClr val="4977B6"/>
              </a:solidFill>
              <a:latin typeface="Franklin Gothic Book"/>
            </a:endParaRPr>
          </a:p>
        </p:txBody>
      </p:sp>
    </p:spTree>
    <p:extLst>
      <p:ext uri="{BB962C8B-B14F-4D97-AF65-F5344CB8AC3E}">
        <p14:creationId xmlns:p14="http://schemas.microsoft.com/office/powerpoint/2010/main" val="38131500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7031" y="1402754"/>
            <a:ext cx="2781101" cy="1801094"/>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 name="Titre 2"/>
          <p:cNvSpPr>
            <a:spLocks noGrp="1"/>
          </p:cNvSpPr>
          <p:nvPr>
            <p:ph type="title"/>
          </p:nvPr>
        </p:nvSpPr>
        <p:spPr>
          <a:xfrm>
            <a:off x="545772" y="442242"/>
            <a:ext cx="6176370" cy="450849"/>
          </a:xfrm>
        </p:spPr>
        <p:txBody>
          <a:bodyPr>
            <a:noAutofit/>
          </a:bodyPr>
          <a:lstStyle/>
          <a:p>
            <a:r>
              <a:rPr lang="fr-FR" dirty="0"/>
              <a:t>Fiche Memo - Créer une publication sans document</a:t>
            </a:r>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8</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28" name="Rectangle 27"/>
          <p:cNvSpPr/>
          <p:nvPr/>
        </p:nvSpPr>
        <p:spPr>
          <a:xfrm>
            <a:off x="98740" y="6453059"/>
            <a:ext cx="6623402" cy="1503317"/>
          </a:xfrm>
          <a:prstGeom prst="rect">
            <a:avLst/>
          </a:prstGeom>
          <a:noFill/>
          <a:ln w="25400" cap="flat" cmpd="sng" algn="ctr">
            <a:solidFill>
              <a:srgbClr val="74B958"/>
            </a:solidFill>
            <a:prstDash val="solid"/>
          </a:ln>
          <a:effectLst/>
        </p:spPr>
        <p:txBody>
          <a:bodyPr lIns="180000" rIns="180000" rtlCol="0" anchor="ctr"/>
          <a:lstStyle/>
          <a:p>
            <a:pPr marL="285750" indent="-285750" fontAlgn="base">
              <a:spcBef>
                <a:spcPct val="0"/>
              </a:spcBef>
              <a:spcAft>
                <a:spcPct val="0"/>
              </a:spcAft>
              <a:buClr>
                <a:srgbClr val="004563"/>
              </a:buClr>
              <a:buFont typeface="Wingdings" panose="05000000000000000000" pitchFamily="2" charset="2"/>
              <a:buChar char="§"/>
            </a:pPr>
            <a:r>
              <a:rPr lang="fr-FR" sz="1100" kern="0" dirty="0">
                <a:solidFill>
                  <a:srgbClr val="787878"/>
                </a:solidFill>
                <a:latin typeface="Franklin Gothic Book"/>
              </a:rPr>
              <a:t>Sur le dossier du client concerné, cliquez sur le bouton </a:t>
            </a:r>
            <a:r>
              <a:rPr lang="fr-FR" sz="1100" b="1" kern="0" dirty="0">
                <a:solidFill>
                  <a:srgbClr val="4977B6"/>
                </a:solidFill>
                <a:latin typeface="Franklin Gothic Book"/>
              </a:rPr>
              <a:t>Afficher le </a:t>
            </a:r>
            <a:r>
              <a:rPr lang="fr-FR" sz="1100" b="1" kern="0" dirty="0" smtClean="0">
                <a:solidFill>
                  <a:srgbClr val="4977B6"/>
                </a:solidFill>
                <a:latin typeface="Franklin Gothic Book"/>
              </a:rPr>
              <a:t>fil</a:t>
            </a:r>
            <a:endParaRPr lang="fr-FR" sz="11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kern="0" dirty="0">
                <a:solidFill>
                  <a:srgbClr val="787878"/>
                </a:solidFill>
                <a:latin typeface="Franklin Gothic Book"/>
              </a:rPr>
              <a:t>Conserver la catégorie par défaut </a:t>
            </a:r>
            <a:r>
              <a:rPr lang="fr-FR" sz="1100" b="1" kern="0" dirty="0">
                <a:solidFill>
                  <a:srgbClr val="4977B6"/>
                </a:solidFill>
                <a:latin typeface="Franklin Gothic Book"/>
              </a:rPr>
              <a:t>Publication </a:t>
            </a:r>
            <a:r>
              <a:rPr lang="fr-FR" sz="1100" kern="0" dirty="0">
                <a:solidFill>
                  <a:srgbClr val="787878"/>
                </a:solidFill>
                <a:latin typeface="Franklin Gothic Book"/>
              </a:rPr>
              <a:t>pour envoyer une publication sans pièce-jointe</a:t>
            </a:r>
          </a:p>
          <a:p>
            <a:pPr marL="285750" indent="-285750" fontAlgn="base">
              <a:spcBef>
                <a:spcPct val="0"/>
              </a:spcBef>
              <a:spcAft>
                <a:spcPct val="0"/>
              </a:spcAft>
              <a:buClr>
                <a:srgbClr val="004563"/>
              </a:buClr>
              <a:buFont typeface="Wingdings" panose="05000000000000000000" pitchFamily="2" charset="2"/>
              <a:buChar char="§"/>
            </a:pPr>
            <a:r>
              <a:rPr lang="fr-FR" sz="1100" kern="0" dirty="0">
                <a:solidFill>
                  <a:srgbClr val="787878"/>
                </a:solidFill>
                <a:latin typeface="Franklin Gothic Book"/>
              </a:rPr>
              <a:t>Rédiger votre message dans la zone de texte</a:t>
            </a: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Cliquer </a:t>
            </a:r>
            <a:r>
              <a:rPr lang="fr-FR" sz="1100" kern="0" dirty="0">
                <a:solidFill>
                  <a:srgbClr val="787878"/>
                </a:solidFill>
                <a:latin typeface="Franklin Gothic Book"/>
              </a:rPr>
              <a:t>sur le bouton </a:t>
            </a:r>
            <a:r>
              <a:rPr lang="fr-FR" sz="1100" b="1" kern="0" dirty="0">
                <a:solidFill>
                  <a:srgbClr val="4977B6"/>
                </a:solidFill>
                <a:latin typeface="Franklin Gothic Book"/>
              </a:rPr>
              <a:t>Partager </a:t>
            </a:r>
            <a:r>
              <a:rPr lang="fr-FR" sz="1100" kern="0" dirty="0">
                <a:solidFill>
                  <a:srgbClr val="787878"/>
                </a:solidFill>
                <a:latin typeface="Franklin Gothic Book"/>
              </a:rPr>
              <a:t>pour enregistrer et envoyer votre publication au responsable du dossier</a:t>
            </a:r>
          </a:p>
          <a:p>
            <a:pPr marL="285750" indent="-285750" fontAlgn="base">
              <a:spcBef>
                <a:spcPct val="0"/>
              </a:spcBef>
              <a:spcAft>
                <a:spcPct val="0"/>
              </a:spcAft>
              <a:buClr>
                <a:srgbClr val="004563"/>
              </a:buClr>
              <a:buFont typeface="Wingdings" panose="05000000000000000000" pitchFamily="2" charset="2"/>
              <a:buChar char="§"/>
            </a:pPr>
            <a:r>
              <a:rPr lang="fr-FR" sz="1100" b="1" kern="0" dirty="0">
                <a:solidFill>
                  <a:srgbClr val="787878"/>
                </a:solidFill>
                <a:latin typeface="Franklin Gothic Book"/>
              </a:rPr>
              <a:t>IMPORTANT : </a:t>
            </a:r>
            <a:r>
              <a:rPr lang="fr-FR" sz="1100" kern="0" dirty="0">
                <a:solidFill>
                  <a:srgbClr val="787878"/>
                </a:solidFill>
                <a:latin typeface="Franklin Gothic Book"/>
              </a:rPr>
              <a:t>Pour recevoir les réponses sur votre publication </a:t>
            </a:r>
            <a:r>
              <a:rPr lang="fr-FR" sz="1100" kern="0" dirty="0" smtClean="0">
                <a:solidFill>
                  <a:srgbClr val="787878"/>
                </a:solidFill>
                <a:latin typeface="Franklin Gothic Book"/>
              </a:rPr>
              <a:t>dans la page d’accueil, </a:t>
            </a:r>
            <a:r>
              <a:rPr lang="fr-FR" sz="1100" kern="0" dirty="0">
                <a:solidFill>
                  <a:srgbClr val="787878"/>
                </a:solidFill>
                <a:latin typeface="Franklin Gothic Book"/>
              </a:rPr>
              <a:t>cliquer sur </a:t>
            </a:r>
            <a:r>
              <a:rPr lang="fr-FR" sz="1100" b="1" kern="0" dirty="0">
                <a:solidFill>
                  <a:srgbClr val="4977B6"/>
                </a:solidFill>
                <a:latin typeface="Franklin Gothic Book"/>
              </a:rPr>
              <a:t>Suivre</a:t>
            </a:r>
          </a:p>
        </p:txBody>
      </p:sp>
      <p:sp>
        <p:nvSpPr>
          <p:cNvPr id="17" name="Rectangle à coins arrondis 16"/>
          <p:cNvSpPr/>
          <p:nvPr/>
        </p:nvSpPr>
        <p:spPr>
          <a:xfrm>
            <a:off x="252349" y="1358733"/>
            <a:ext cx="2732596" cy="692987"/>
          </a:xfrm>
          <a:prstGeom prst="roundRect">
            <a:avLst/>
          </a:prstGeom>
          <a:solidFill>
            <a:schemeClr val="bg1"/>
          </a:solidFill>
          <a:ln w="28575"/>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rgbClr val="004563"/>
                </a:solidFill>
              </a:rPr>
              <a:t>Depuis le </a:t>
            </a:r>
            <a:r>
              <a:rPr lang="fr-FR" sz="1400" b="1" dirty="0">
                <a:solidFill>
                  <a:srgbClr val="00B050"/>
                </a:solidFill>
              </a:rPr>
              <a:t>dossier client</a:t>
            </a:r>
          </a:p>
        </p:txBody>
      </p:sp>
      <p:sp>
        <p:nvSpPr>
          <p:cNvPr id="31" name="Ellipse 30"/>
          <p:cNvSpPr/>
          <p:nvPr/>
        </p:nvSpPr>
        <p:spPr>
          <a:xfrm>
            <a:off x="5991372" y="283287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0" name="Ellipse 39"/>
          <p:cNvSpPr/>
          <p:nvPr/>
        </p:nvSpPr>
        <p:spPr>
          <a:xfrm>
            <a:off x="4266588" y="572577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6</a:t>
            </a:r>
          </a:p>
        </p:txBody>
      </p:sp>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79" t="22281" r="51911" b="75677"/>
          <a:stretch/>
        </p:blipFill>
        <p:spPr bwMode="auto">
          <a:xfrm>
            <a:off x="4023051" y="3960895"/>
            <a:ext cx="1409816" cy="20425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216" y="3854908"/>
            <a:ext cx="1434984" cy="83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30890" y="3502139"/>
            <a:ext cx="6591252" cy="2726045"/>
          </a:xfrm>
          <a:prstGeom prst="rect">
            <a:avLst/>
          </a:prstGeom>
          <a:noFill/>
          <a:ln w="25400">
            <a:solidFill>
              <a:srgbClr val="00206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1" name="Ellipse 40"/>
          <p:cNvSpPr/>
          <p:nvPr/>
        </p:nvSpPr>
        <p:spPr>
          <a:xfrm>
            <a:off x="6000496" y="385490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46" name="Ellipse 45"/>
          <p:cNvSpPr/>
          <p:nvPr/>
        </p:nvSpPr>
        <p:spPr>
          <a:xfrm>
            <a:off x="4941168" y="660638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7" name="Ellipse 46"/>
          <p:cNvSpPr/>
          <p:nvPr/>
        </p:nvSpPr>
        <p:spPr>
          <a:xfrm>
            <a:off x="6406141" y="676117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8" name="Ellipse 47"/>
          <p:cNvSpPr/>
          <p:nvPr/>
        </p:nvSpPr>
        <p:spPr>
          <a:xfrm>
            <a:off x="3394063" y="692935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9" name="Ellipse 48"/>
          <p:cNvSpPr/>
          <p:nvPr/>
        </p:nvSpPr>
        <p:spPr>
          <a:xfrm>
            <a:off x="1081015" y="724631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847" y="4061618"/>
            <a:ext cx="4511643" cy="202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Ellipse 49"/>
          <p:cNvSpPr/>
          <p:nvPr/>
        </p:nvSpPr>
        <p:spPr>
          <a:xfrm>
            <a:off x="1312137" y="764338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5</a:t>
            </a:r>
          </a:p>
        </p:txBody>
      </p:sp>
      <p:sp>
        <p:nvSpPr>
          <p:cNvPr id="35" name="Ellipse 34"/>
          <p:cNvSpPr/>
          <p:nvPr/>
        </p:nvSpPr>
        <p:spPr>
          <a:xfrm>
            <a:off x="475877" y="4427949"/>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37" name="Ellipse 36"/>
          <p:cNvSpPr/>
          <p:nvPr/>
        </p:nvSpPr>
        <p:spPr>
          <a:xfrm>
            <a:off x="3201572" y="497278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39" name="Ellipse 38"/>
          <p:cNvSpPr/>
          <p:nvPr/>
        </p:nvSpPr>
        <p:spPr>
          <a:xfrm>
            <a:off x="4026131" y="5725772"/>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4</a:t>
            </a:r>
          </a:p>
        </p:txBody>
      </p:sp>
      <p:pic>
        <p:nvPicPr>
          <p:cNvPr id="2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16" t="59030" b="20485"/>
          <a:stretch/>
        </p:blipFill>
        <p:spPr bwMode="auto">
          <a:xfrm>
            <a:off x="151444" y="3612098"/>
            <a:ext cx="1705150" cy="504000"/>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82434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2411760"/>
            <a:ext cx="5630391" cy="2594170"/>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545772" y="442242"/>
            <a:ext cx="6176370" cy="450849"/>
          </a:xfrm>
        </p:spPr>
        <p:txBody>
          <a:bodyPr>
            <a:noAutofit/>
          </a:bodyPr>
          <a:lstStyle/>
          <a:p>
            <a:r>
              <a:rPr lang="fr-FR" dirty="0"/>
              <a:t>Fiche Memo </a:t>
            </a:r>
            <a:r>
              <a:rPr lang="fr-FR" dirty="0" smtClean="0"/>
              <a:t>- Les nouveaux rapports</a:t>
            </a:r>
            <a:endParaRPr lang="fr-FR" dirty="0"/>
          </a:p>
        </p:txBody>
      </p:sp>
      <p:sp>
        <p:nvSpPr>
          <p:cNvPr id="4" name="Espace réservé du numéro de diapositive 3"/>
          <p:cNvSpPr>
            <a:spLocks noGrp="1"/>
          </p:cNvSpPr>
          <p:nvPr>
            <p:ph type="sldNum" sz="quarter" idx="11"/>
          </p:nvPr>
        </p:nvSpPr>
        <p:spPr/>
        <p:txBody>
          <a:bodyPr/>
          <a:lstStyle/>
          <a:p>
            <a:fld id="{3801209A-EBCB-4229-9A21-B7869465F47A}" type="slidenum">
              <a:rPr lang="fr-FR" smtClean="0">
                <a:solidFill>
                  <a:srgbClr val="004563"/>
                </a:solidFill>
              </a:rPr>
              <a:pPr/>
              <a:t>9</a:t>
            </a:fld>
            <a:r>
              <a:rPr lang="fr-FR" smtClean="0">
                <a:solidFill>
                  <a:srgbClr val="004563"/>
                </a:solidFill>
              </a:rPr>
              <a:t>   |  </a:t>
            </a:r>
            <a:endParaRPr lang="fr-FR">
              <a:solidFill>
                <a:srgbClr val="004563"/>
              </a:solidFill>
            </a:endParaRPr>
          </a:p>
        </p:txBody>
      </p:sp>
      <p:sp>
        <p:nvSpPr>
          <p:cNvPr id="5" name="Espace réservé du pied de page 4"/>
          <p:cNvSpPr>
            <a:spLocks noGrp="1"/>
          </p:cNvSpPr>
          <p:nvPr>
            <p:ph type="ftr" sz="quarter" idx="12"/>
          </p:nvPr>
        </p:nvSpPr>
        <p:spPr/>
        <p:txBody>
          <a:bodyPr/>
          <a:lstStyle/>
          <a:p>
            <a:r>
              <a:rPr lang="fr-FR" dirty="0">
                <a:solidFill>
                  <a:srgbClr val="004563"/>
                </a:solidFill>
              </a:rPr>
              <a:t>PRCP – Point de rentrée IMC I  28 Août 2015</a:t>
            </a:r>
          </a:p>
        </p:txBody>
      </p:sp>
      <p:sp>
        <p:nvSpPr>
          <p:cNvPr id="28" name="Rectangle 27"/>
          <p:cNvSpPr/>
          <p:nvPr/>
        </p:nvSpPr>
        <p:spPr>
          <a:xfrm>
            <a:off x="98740" y="7029123"/>
            <a:ext cx="6623402" cy="1503317"/>
          </a:xfrm>
          <a:prstGeom prst="rect">
            <a:avLst/>
          </a:prstGeom>
          <a:noFill/>
          <a:ln w="25400" cap="flat" cmpd="sng" algn="ctr">
            <a:solidFill>
              <a:srgbClr val="74B958"/>
            </a:solidFill>
            <a:prstDash val="solid"/>
          </a:ln>
          <a:effectLst/>
        </p:spPr>
        <p:txBody>
          <a:bodyPr lIns="180000" rIns="180000" rtlCol="0" anchor="ctr"/>
          <a:lstStyle/>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Cliquer sur l’onglet </a:t>
            </a:r>
            <a:r>
              <a:rPr lang="fr-FR" sz="1100" b="1" kern="0" dirty="0" smtClean="0">
                <a:solidFill>
                  <a:srgbClr val="4977B6"/>
                </a:solidFill>
                <a:latin typeface="Franklin Gothic Book"/>
              </a:rPr>
              <a:t>Rapports</a:t>
            </a:r>
            <a:endParaRPr lang="fr-FR" sz="1100" b="1" kern="0" dirty="0">
              <a:solidFill>
                <a:srgbClr val="4977B6"/>
              </a:solidFill>
              <a:latin typeface="Franklin Gothic Book"/>
            </a:endParaRP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Cliquer sur le dossier </a:t>
            </a:r>
            <a:r>
              <a:rPr lang="fr-FR" sz="1100" b="1" kern="0" dirty="0">
                <a:solidFill>
                  <a:srgbClr val="4977B6"/>
                </a:solidFill>
                <a:latin typeface="Franklin Gothic Book"/>
              </a:rPr>
              <a:t>EPA Rapports Relation Client</a:t>
            </a:r>
          </a:p>
          <a:p>
            <a:pPr marL="285750" indent="-285750" fontAlgn="base">
              <a:spcBef>
                <a:spcPct val="0"/>
              </a:spcBef>
              <a:spcAft>
                <a:spcPct val="0"/>
              </a:spcAft>
              <a:buClr>
                <a:srgbClr val="004563"/>
              </a:buClr>
              <a:buFont typeface="Wingdings" panose="05000000000000000000" pitchFamily="2" charset="2"/>
              <a:buChar char="§"/>
            </a:pPr>
            <a:r>
              <a:rPr lang="fr-FR" sz="1100" kern="0" dirty="0" smtClean="0">
                <a:solidFill>
                  <a:srgbClr val="787878"/>
                </a:solidFill>
                <a:latin typeface="Franklin Gothic Book"/>
              </a:rPr>
              <a:t>Cliquer sur un des nouveaux rapport pour l’ouvrir, exemple : </a:t>
            </a:r>
            <a:r>
              <a:rPr lang="fr-FR" sz="1100" b="1" kern="0" dirty="0">
                <a:solidFill>
                  <a:srgbClr val="4977B6"/>
                </a:solidFill>
                <a:latin typeface="Franklin Gothic Book"/>
              </a:rPr>
              <a:t>Dossiers en cours de mes </a:t>
            </a:r>
            <a:r>
              <a:rPr lang="fr-FR" sz="1100" b="1" kern="0" dirty="0" smtClean="0">
                <a:solidFill>
                  <a:srgbClr val="4977B6"/>
                </a:solidFill>
                <a:latin typeface="Franklin Gothic Book"/>
              </a:rPr>
              <a:t>clients</a:t>
            </a:r>
          </a:p>
          <a:p>
            <a:pPr marL="285750" indent="-285750" fontAlgn="base">
              <a:spcBef>
                <a:spcPct val="0"/>
              </a:spcBef>
              <a:spcAft>
                <a:spcPct val="0"/>
              </a:spcAft>
              <a:buClr>
                <a:srgbClr val="004563"/>
              </a:buClr>
              <a:buFont typeface="Wingdings" panose="05000000000000000000" pitchFamily="2" charset="2"/>
              <a:buChar char="§"/>
            </a:pPr>
            <a:endParaRPr lang="fr-FR" sz="1100" b="1" kern="0" dirty="0">
              <a:solidFill>
                <a:srgbClr val="4977B6"/>
              </a:solidFill>
              <a:latin typeface="Franklin Gothic Book"/>
            </a:endParaRPr>
          </a:p>
          <a:p>
            <a:pPr fontAlgn="base">
              <a:spcBef>
                <a:spcPct val="0"/>
              </a:spcBef>
              <a:spcAft>
                <a:spcPct val="0"/>
              </a:spcAft>
              <a:buClr>
                <a:srgbClr val="004563"/>
              </a:buClr>
            </a:pPr>
            <a:r>
              <a:rPr lang="fr-FR" sz="1100" b="1" kern="0" dirty="0">
                <a:solidFill>
                  <a:schemeClr val="bg2"/>
                </a:solidFill>
                <a:latin typeface="Franklin Gothic Book"/>
              </a:rPr>
              <a:t>Attention : dans le rapport </a:t>
            </a:r>
            <a:r>
              <a:rPr lang="fr-FR" sz="1100" b="1" kern="0" dirty="0" smtClean="0">
                <a:solidFill>
                  <a:schemeClr val="bg2"/>
                </a:solidFill>
                <a:latin typeface="Franklin Gothic Book"/>
              </a:rPr>
              <a:t> « Dossiers en cours de mes clients » le </a:t>
            </a:r>
            <a:r>
              <a:rPr lang="fr-FR" sz="1100" b="1" kern="0" dirty="0">
                <a:solidFill>
                  <a:schemeClr val="bg2"/>
                </a:solidFill>
                <a:latin typeface="Franklin Gothic Book"/>
              </a:rPr>
              <a:t>nom du client s’affiche au dessus de la ligne avec les informations du dossier</a:t>
            </a:r>
          </a:p>
          <a:p>
            <a:pPr fontAlgn="base">
              <a:spcBef>
                <a:spcPct val="0"/>
              </a:spcBef>
              <a:spcAft>
                <a:spcPct val="0"/>
              </a:spcAft>
              <a:buClr>
                <a:srgbClr val="004563"/>
              </a:buClr>
            </a:pPr>
            <a:endParaRPr lang="fr-FR" sz="1100" b="1" kern="0" dirty="0">
              <a:solidFill>
                <a:srgbClr val="4977B6"/>
              </a:solidFill>
              <a:latin typeface="Franklin Gothic Book"/>
            </a:endParaRPr>
          </a:p>
        </p:txBody>
      </p:sp>
      <p:pic>
        <p:nvPicPr>
          <p:cNvPr id="4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9279" t="22281" r="51911" b="75677"/>
          <a:stretch/>
        </p:blipFill>
        <p:spPr bwMode="auto">
          <a:xfrm>
            <a:off x="3605727" y="3890684"/>
            <a:ext cx="1409816" cy="204255"/>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sp>
        <p:nvSpPr>
          <p:cNvPr id="41" name="Ellipse 40"/>
          <p:cNvSpPr/>
          <p:nvPr/>
        </p:nvSpPr>
        <p:spPr>
          <a:xfrm>
            <a:off x="2661278" y="3708845"/>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46" name="Ellipse 45"/>
          <p:cNvSpPr/>
          <p:nvPr/>
        </p:nvSpPr>
        <p:spPr>
          <a:xfrm>
            <a:off x="2422928" y="716428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sp>
        <p:nvSpPr>
          <p:cNvPr id="47" name="Ellipse 46"/>
          <p:cNvSpPr/>
          <p:nvPr/>
        </p:nvSpPr>
        <p:spPr>
          <a:xfrm>
            <a:off x="3900081" y="737099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sp>
        <p:nvSpPr>
          <p:cNvPr id="48" name="Ellipse 47"/>
          <p:cNvSpPr/>
          <p:nvPr/>
        </p:nvSpPr>
        <p:spPr>
          <a:xfrm>
            <a:off x="6406141" y="7677426"/>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3</a:t>
            </a:r>
          </a:p>
        </p:txBody>
      </p:sp>
      <p:sp>
        <p:nvSpPr>
          <p:cNvPr id="35" name="Ellipse 34"/>
          <p:cNvSpPr/>
          <p:nvPr/>
        </p:nvSpPr>
        <p:spPr>
          <a:xfrm>
            <a:off x="786661" y="3997733"/>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2</a:t>
            </a:r>
          </a:p>
        </p:txBody>
      </p: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28" y="1403648"/>
            <a:ext cx="4179200" cy="895940"/>
          </a:xfrm>
          <a:prstGeom prst="rect">
            <a:avLst/>
          </a:prstGeom>
          <a:noFill/>
          <a:ln w="19050">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sp>
        <p:nvSpPr>
          <p:cNvPr id="31" name="Ellipse 30"/>
          <p:cNvSpPr/>
          <p:nvPr/>
        </p:nvSpPr>
        <p:spPr>
          <a:xfrm>
            <a:off x="3447512" y="1851618"/>
            <a:ext cx="245940" cy="206710"/>
          </a:xfrm>
          <a:prstGeom prst="ellipse">
            <a:avLst/>
          </a:prstGeom>
          <a:solidFill>
            <a:srgbClr val="74B958"/>
          </a:solidFill>
          <a:ln w="9525" cap="flat" cmpd="sng" algn="ctr">
            <a:solidFill>
              <a:srgbClr val="00727E">
                <a:lumMod val="10000"/>
                <a:lumOff val="90000"/>
              </a:srgbClr>
            </a:solidFill>
            <a:prstDash val="solid"/>
          </a:ln>
          <a:effectLst/>
        </p:spPr>
        <p:txBody>
          <a:bodyPr rtlCol="0" anchor="ctr"/>
          <a:lstStyle/>
          <a:p>
            <a:pPr algn="ctr" fontAlgn="base">
              <a:spcBef>
                <a:spcPct val="0"/>
              </a:spcBef>
              <a:spcAft>
                <a:spcPct val="0"/>
              </a:spcAft>
              <a:defRPr/>
            </a:pPr>
            <a:r>
              <a:rPr lang="fr-FR" sz="1400" b="1" kern="0" dirty="0" smtClean="0">
                <a:solidFill>
                  <a:prstClr val="white"/>
                </a:solidFill>
                <a:latin typeface="Franklin Gothic Book"/>
              </a:rPr>
              <a:t>1</a:t>
            </a: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680" y="3923928"/>
            <a:ext cx="3753672" cy="297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4512528" y="4865548"/>
            <a:ext cx="793807" cy="276999"/>
          </a:xfrm>
          <a:prstGeom prst="rect">
            <a:avLst/>
          </a:prstGeom>
        </p:spPr>
        <p:txBody>
          <a:bodyPr wrap="none">
            <a:spAutoFit/>
          </a:bodyPr>
          <a:lstStyle/>
          <a:p>
            <a:r>
              <a:rPr lang="fr-FR" sz="1200" b="1" kern="0" dirty="0" smtClean="0">
                <a:solidFill>
                  <a:srgbClr val="92D050"/>
                </a:solidFill>
                <a:latin typeface="Arial" pitchFamily="34" charset="0"/>
                <a:sym typeface="Wingdings"/>
              </a:rPr>
              <a:t> </a:t>
            </a:r>
            <a:r>
              <a:rPr lang="fr-FR" sz="1200" b="1" kern="0" dirty="0" smtClean="0">
                <a:solidFill>
                  <a:srgbClr val="92D050"/>
                </a:solidFill>
                <a:latin typeface="Arial" pitchFamily="34" charset="0"/>
              </a:rPr>
              <a:t>Client</a:t>
            </a:r>
            <a:endParaRPr lang="fr-FR" dirty="0">
              <a:solidFill>
                <a:srgbClr val="92D050"/>
              </a:solidFill>
            </a:endParaRPr>
          </a:p>
        </p:txBody>
      </p:sp>
      <p:sp>
        <p:nvSpPr>
          <p:cNvPr id="30" name="Rectangle 29"/>
          <p:cNvSpPr/>
          <p:nvPr/>
        </p:nvSpPr>
        <p:spPr>
          <a:xfrm>
            <a:off x="1793269" y="5017847"/>
            <a:ext cx="1113949" cy="461665"/>
          </a:xfrm>
          <a:prstGeom prst="rect">
            <a:avLst/>
          </a:prstGeom>
        </p:spPr>
        <p:txBody>
          <a:bodyPr wrap="square">
            <a:spAutoFit/>
          </a:bodyPr>
          <a:lstStyle/>
          <a:p>
            <a:pPr algn="ctr"/>
            <a:r>
              <a:rPr lang="fr-FR" sz="1200" b="1" kern="0" dirty="0" smtClean="0">
                <a:solidFill>
                  <a:srgbClr val="92D050"/>
                </a:solidFill>
                <a:latin typeface="Arial" pitchFamily="34" charset="0"/>
                <a:sym typeface="Wingdings"/>
              </a:rPr>
              <a:t>Informations dossier </a:t>
            </a:r>
            <a:endParaRPr lang="fr-FR" dirty="0">
              <a:solidFill>
                <a:srgbClr val="92D050"/>
              </a:solidFill>
            </a:endParaRPr>
          </a:p>
        </p:txBody>
      </p:sp>
    </p:spTree>
    <p:extLst>
      <p:ext uri="{BB962C8B-B14F-4D97-AF65-F5344CB8AC3E}">
        <p14:creationId xmlns:p14="http://schemas.microsoft.com/office/powerpoint/2010/main" val="392485902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1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2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3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4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5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6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7_template_PPT_AXA_VF">
  <a:themeElements>
    <a:clrScheme name="AXA Palette 2014 - 6 couleurs">
      <a:dk1>
        <a:sysClr val="windowText" lastClr="000000"/>
      </a:dk1>
      <a:lt1>
        <a:sysClr val="window" lastClr="FFFFFF"/>
      </a:lt1>
      <a:dk2>
        <a:srgbClr val="004563"/>
      </a:dk2>
      <a:lt2>
        <a:srgbClr val="707173"/>
      </a:lt2>
      <a:accent1>
        <a:srgbClr val="4977B6"/>
      </a:accent1>
      <a:accent2>
        <a:srgbClr val="00727A"/>
      </a:accent2>
      <a:accent3>
        <a:srgbClr val="FACE50"/>
      </a:accent3>
      <a:accent4>
        <a:srgbClr val="E40A38"/>
      </a:accent4>
      <a:accent5>
        <a:srgbClr val="550034"/>
      </a:accent5>
      <a:accent6>
        <a:srgbClr val="7FA2B1"/>
      </a:accent6>
      <a:hlink>
        <a:srgbClr val="004893"/>
      </a:hlink>
      <a:folHlink>
        <a:srgbClr val="93569A"/>
      </a:folHlink>
    </a:clrScheme>
    <a:fontScheme name="AXA">
      <a:majorFont>
        <a:latin typeface="Century Gothic"/>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400" smtClean="0">
            <a:latin typeface="Arial" pitchFamily="34" charset="0"/>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4012</TotalTime>
  <Words>1709</Words>
  <Application>Microsoft Office PowerPoint</Application>
  <PresentationFormat>Affichage à l'écran (4:3)</PresentationFormat>
  <Paragraphs>395</Paragraphs>
  <Slides>17</Slides>
  <Notes>0</Notes>
  <HiddenSlides>0</HiddenSlides>
  <MMClips>0</MMClips>
  <ScaleCrop>false</ScaleCrop>
  <HeadingPairs>
    <vt:vector size="4" baseType="variant">
      <vt:variant>
        <vt:lpstr>Thème</vt:lpstr>
      </vt:variant>
      <vt:variant>
        <vt:i4>9</vt:i4>
      </vt:variant>
      <vt:variant>
        <vt:lpstr>Titres des diapositives</vt:lpstr>
      </vt:variant>
      <vt:variant>
        <vt:i4>17</vt:i4>
      </vt:variant>
    </vt:vector>
  </HeadingPairs>
  <TitlesOfParts>
    <vt:vector size="26" baseType="lpstr">
      <vt:lpstr>Thème Office</vt:lpstr>
      <vt:lpstr>template_PPT_AXA_VF</vt:lpstr>
      <vt:lpstr>1_template_PPT_AXA_VF</vt:lpstr>
      <vt:lpstr>2_template_PPT_AXA_VF</vt:lpstr>
      <vt:lpstr>3_template_PPT_AXA_VF</vt:lpstr>
      <vt:lpstr>4_template_PPT_AXA_VF</vt:lpstr>
      <vt:lpstr>5_template_PPT_AXA_VF</vt:lpstr>
      <vt:lpstr>6_template_PPT_AXA_VF</vt:lpstr>
      <vt:lpstr>7_template_PPT_AXA_VF</vt:lpstr>
      <vt:lpstr>Présentation PowerPoint</vt:lpstr>
      <vt:lpstr>Présentation PowerPoint</vt:lpstr>
      <vt:lpstr>Présentation PowerPoint</vt:lpstr>
      <vt:lpstr>Fiche Memo – Créer une demande client</vt:lpstr>
      <vt:lpstr>Fiche Memo – Créer une demande client</vt:lpstr>
      <vt:lpstr>Fiche Memo – Consulter et répondre à une publication</vt:lpstr>
      <vt:lpstr>Fiche Memo – Créer une publication avec document</vt:lpstr>
      <vt:lpstr>Fiche Memo - Créer une publication sans document</vt:lpstr>
      <vt:lpstr>Fiche Memo - Les nouveaux rapports</vt:lpstr>
      <vt:lpstr>Fiche Memo – La nouvelle ergonomie Salesforce</vt:lpstr>
      <vt:lpstr>Fiche Memo – La nouvelle ergonomie Salesforce</vt:lpstr>
      <vt:lpstr>Fiche Memo – La nouvelle ergonomie Salesforce</vt:lpstr>
      <vt:lpstr>Fiche Memo - Reprise Après Traitement (RAT)</vt:lpstr>
      <vt:lpstr>Fiche Memo - Reprise Après Traitement (RAT)</vt:lpstr>
      <vt:lpstr>Présentation PowerPoint</vt:lpstr>
      <vt:lpstr>Fiche Memo – Ajouter une pièce-jointe au commentaire</vt:lpstr>
      <vt:lpstr>Fiche Memo - Mettre en copie sur le fil de discussion</vt:lpstr>
    </vt:vector>
  </TitlesOfParts>
  <Company>AXA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Fiche Memo - Créer une publication sans document</dc:title>
  <dc:creator>LE MOAL Ludovic</dc:creator>
  <cp:lastModifiedBy>Helene Almode</cp:lastModifiedBy>
  <cp:revision>26</cp:revision>
  <dcterms:created xsi:type="dcterms:W3CDTF">2015-09-24T14:12:02Z</dcterms:created>
  <dcterms:modified xsi:type="dcterms:W3CDTF">2015-10-09T13:42:29Z</dcterms:modified>
</cp:coreProperties>
</file>